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geccx+QnIsY6rGCNgIJAyVvkhI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0" name="Shape 70"/>
        <p:cNvGrpSpPr/>
        <p:nvPr/>
      </p:nvGrpSpPr>
      <p:grpSpPr>
        <a:xfrm>
          <a:off x="0" y="0"/>
          <a:ext cx="0" cy="0"/>
          <a:chOff x="0" y="0"/>
          <a:chExt cx="0" cy="0"/>
        </a:xfrm>
      </p:grpSpPr>
      <p:sp>
        <p:nvSpPr>
          <p:cNvPr id="71" name="Google Shape;71;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0" name="Shape 50"/>
        <p:cNvGrpSpPr/>
        <p:nvPr/>
      </p:nvGrpSpPr>
      <p:grpSpPr>
        <a:xfrm>
          <a:off x="0" y="0"/>
          <a:ext cx="0" cy="0"/>
          <a:chOff x="0" y="0"/>
          <a:chExt cx="0" cy="0"/>
        </a:xfrm>
      </p:grpSpPr>
      <p:sp>
        <p:nvSpPr>
          <p:cNvPr id="51" name="Google Shape;5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 name="Google Shape;53;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4" name="Google Shape;5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7" name="Shape 57"/>
        <p:cNvGrpSpPr/>
        <p:nvPr/>
      </p:nvGrpSpPr>
      <p:grpSpPr>
        <a:xfrm>
          <a:off x="0" y="0"/>
          <a:ext cx="0" cy="0"/>
          <a:chOff x="0" y="0"/>
          <a:chExt cx="0" cy="0"/>
        </a:xfrm>
      </p:grpSpPr>
      <p:sp>
        <p:nvSpPr>
          <p:cNvPr id="58" name="Google Shape;58;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0" name="Google Shape;60;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4" name="Shape 64"/>
        <p:cNvGrpSpPr/>
        <p:nvPr/>
      </p:nvGrpSpPr>
      <p:grpSpPr>
        <a:xfrm>
          <a:off x="0" y="0"/>
          <a:ext cx="0" cy="0"/>
          <a:chOff x="0" y="0"/>
          <a:chExt cx="0" cy="0"/>
        </a:xfrm>
      </p:grpSpPr>
      <p:sp>
        <p:nvSpPr>
          <p:cNvPr id="65" name="Google Shape;6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6.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6.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6.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5.jp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7.jpg"/><Relationship Id="rId6"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1.jpg"/><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9.jpg"/><Relationship Id="rId5" Type="http://schemas.openxmlformats.org/officeDocument/2006/relationships/image" Target="../media/image1.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6.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jpg"/><Relationship Id="rId4" Type="http://schemas.openxmlformats.org/officeDocument/2006/relationships/image" Target="../media/image6.pn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4.jp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6.jp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es.docxpresso.com/documents/preview/195?options=%7b%22enduserid%22:%22%22,%22access%22:%22authenticated%22%7d" TargetMode="External"/><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habitat.aq.upm.es/deh/adeh.pdf?" TargetMode="External"/><Relationship Id="rId4" Type="http://schemas.openxmlformats.org/officeDocument/2006/relationships/hyperlink" Target="http://habitat.aq.upm.es/deh/adeh.pdf?" TargetMode="External"/><Relationship Id="rId9" Type="http://schemas.openxmlformats.org/officeDocument/2006/relationships/image" Target="../media/image1.png"/><Relationship Id="rId5" Type="http://schemas.openxmlformats.org/officeDocument/2006/relationships/hyperlink" Target="http://culturaemprendedora.extremaduraempresarial.es/wp-content/uploads/2012/09/Guia-Did%C3%A1ctica_Modelo-Canvas-1.pdf" TargetMode="External"/><Relationship Id="rId6" Type="http://schemas.openxmlformats.org/officeDocument/2006/relationships/hyperlink" Target="http://silogismo.com/bolettta/" TargetMode="External"/><Relationship Id="rId7" Type="http://schemas.openxmlformats.org/officeDocument/2006/relationships/hyperlink" Target="https://drive.google.com/file/d/1b9FugXln0S41AglUX7HtZRs39zs6okFt/view" TargetMode="External"/><Relationship Id="rId8"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7.jpg"/><Relationship Id="rId6"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4.jp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ph type="title"/>
          </p:nvPr>
        </p:nvSpPr>
        <p:spPr>
          <a:xfrm>
            <a:off x="3481325" y="1356000"/>
            <a:ext cx="6595500" cy="171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Arial"/>
              <a:buNone/>
            </a:pPr>
            <a:br>
              <a:rPr lang="es-CL" sz="3563">
                <a:latin typeface="Arial"/>
                <a:ea typeface="Arial"/>
                <a:cs typeface="Arial"/>
                <a:sym typeface="Arial"/>
              </a:rPr>
            </a:br>
            <a:r>
              <a:rPr b="1" lang="es-CL" sz="4131">
                <a:latin typeface="Arial"/>
                <a:ea typeface="Arial"/>
                <a:cs typeface="Arial"/>
                <a:sym typeface="Arial"/>
              </a:rPr>
              <a:t>PLAN DE NEGOCIOS I </a:t>
            </a:r>
            <a:br>
              <a:rPr lang="es-CL" sz="3563">
                <a:latin typeface="Arial"/>
                <a:ea typeface="Arial"/>
                <a:cs typeface="Arial"/>
                <a:sym typeface="Arial"/>
              </a:rPr>
            </a:br>
            <a:endParaRPr i="1" sz="3563">
              <a:latin typeface="Arial"/>
              <a:ea typeface="Arial"/>
              <a:cs typeface="Arial"/>
              <a:sym typeface="Arial"/>
            </a:endParaRPr>
          </a:p>
        </p:txBody>
      </p:sp>
      <p:pic>
        <p:nvPicPr>
          <p:cNvPr id="81" name="Google Shape;81;p1"/>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82" name="Google Shape;82;p1"/>
          <p:cNvPicPr preferRelativeResize="0"/>
          <p:nvPr/>
        </p:nvPicPr>
        <p:blipFill rotWithShape="1">
          <a:blip r:embed="rId4">
            <a:alphaModFix/>
          </a:blip>
          <a:srcRect b="0" l="0" r="0" t="0"/>
          <a:stretch/>
        </p:blipFill>
        <p:spPr>
          <a:xfrm>
            <a:off x="10076729" y="216024"/>
            <a:ext cx="1953006" cy="932509"/>
          </a:xfrm>
          <a:prstGeom prst="rect">
            <a:avLst/>
          </a:prstGeom>
          <a:noFill/>
          <a:ln>
            <a:noFill/>
          </a:ln>
        </p:spPr>
      </p:pic>
      <p:sp>
        <p:nvSpPr>
          <p:cNvPr id="83" name="Google Shape;83;p1"/>
          <p:cNvSpPr txBox="1"/>
          <p:nvPr/>
        </p:nvSpPr>
        <p:spPr>
          <a:xfrm>
            <a:off x="3775587" y="3075057"/>
            <a:ext cx="6301141"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1" lang="es-CL" sz="2800" u="none" cap="none" strike="noStrike">
                <a:solidFill>
                  <a:schemeClr val="dk1"/>
                </a:solidFill>
                <a:latin typeface="Calibri"/>
                <a:ea typeface="Calibri"/>
                <a:cs typeface="Calibri"/>
                <a:sym typeface="Calibri"/>
              </a:rPr>
              <a:t>“Desarrollarás tu modelo de gestión con énfasis en tu propuesta de valor”</a:t>
            </a:r>
            <a:endParaRPr b="1" i="0" sz="2800" u="none" cap="none" strike="noStrike">
              <a:solidFill>
                <a:schemeClr val="dk1"/>
              </a:solidFill>
              <a:latin typeface="Calibri"/>
              <a:ea typeface="Calibri"/>
              <a:cs typeface="Calibri"/>
              <a:sym typeface="Calibri"/>
            </a:endParaRPr>
          </a:p>
        </p:txBody>
      </p:sp>
      <p:sp>
        <p:nvSpPr>
          <p:cNvPr id="84" name="Google Shape;84;p1"/>
          <p:cNvSpPr txBox="1"/>
          <p:nvPr/>
        </p:nvSpPr>
        <p:spPr>
          <a:xfrm>
            <a:off x="5054599" y="5080000"/>
            <a:ext cx="346286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CL" sz="1600" u="none" cap="none" strike="noStrike">
                <a:solidFill>
                  <a:schemeClr val="dk1"/>
                </a:solidFill>
                <a:latin typeface="Calibri"/>
                <a:ea typeface="Calibri"/>
                <a:cs typeface="Calibri"/>
                <a:sym typeface="Calibri"/>
              </a:rPr>
              <a:t>Kika Valdés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s-CL" sz="1600" u="none" cap="none" strike="noStrike">
                <a:solidFill>
                  <a:schemeClr val="dk1"/>
                </a:solidFill>
                <a:latin typeface="Calibri"/>
                <a:ea typeface="Calibri"/>
                <a:cs typeface="Calibri"/>
                <a:sym typeface="Calibri"/>
              </a:rPr>
              <a:t>Fundadora Corporación Cultural Tramados</a:t>
            </a:r>
            <a:endParaRPr b="0" i="0" sz="1400" u="none" cap="none" strike="noStrike">
              <a:solidFill>
                <a:srgbClr val="000000"/>
              </a:solidFill>
              <a:latin typeface="Arial"/>
              <a:ea typeface="Arial"/>
              <a:cs typeface="Arial"/>
              <a:sym typeface="Arial"/>
            </a:endParaRPr>
          </a:p>
        </p:txBody>
      </p:sp>
      <p:sp>
        <p:nvSpPr>
          <p:cNvPr id="85" name="Google Shape;85;p1"/>
          <p:cNvSpPr txBox="1"/>
          <p:nvPr/>
        </p:nvSpPr>
        <p:spPr>
          <a:xfrm>
            <a:off x="4995332" y="4258500"/>
            <a:ext cx="3462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L" sz="1800" u="none" cap="none" strike="noStrike">
                <a:solidFill>
                  <a:schemeClr val="dk1"/>
                </a:solidFill>
                <a:latin typeface="Calibri"/>
                <a:ea typeface="Calibri"/>
                <a:cs typeface="Calibri"/>
                <a:sym typeface="Calibri"/>
              </a:rPr>
              <a:t>Sesión N°1y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57" name="Google Shape;157;p22"/>
          <p:cNvPicPr preferRelativeResize="0"/>
          <p:nvPr/>
        </p:nvPicPr>
        <p:blipFill rotWithShape="1">
          <a:blip r:embed="rId3">
            <a:alphaModFix/>
          </a:blip>
          <a:srcRect b="0" l="0" r="0" t="0"/>
          <a:stretch/>
        </p:blipFill>
        <p:spPr>
          <a:xfrm>
            <a:off x="2068497" y="0"/>
            <a:ext cx="5303646" cy="6858000"/>
          </a:xfrm>
          <a:prstGeom prst="rect">
            <a:avLst/>
          </a:prstGeom>
          <a:noFill/>
          <a:ln>
            <a:noFill/>
          </a:ln>
        </p:spPr>
      </p:pic>
      <p:pic>
        <p:nvPicPr>
          <p:cNvPr id="158" name="Google Shape;158;p22"/>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59" name="Google Shape;159;p22"/>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160" name="Google Shape;160;p22"/>
          <p:cNvSpPr txBox="1"/>
          <p:nvPr/>
        </p:nvSpPr>
        <p:spPr>
          <a:xfrm>
            <a:off x="7667449" y="1012954"/>
            <a:ext cx="4124501" cy="55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L" sz="3200" u="none" cap="none" strike="noStrike">
                <a:solidFill>
                  <a:srgbClr val="000000"/>
                </a:solidFill>
                <a:latin typeface="Calibri"/>
                <a:ea typeface="Calibri"/>
                <a:cs typeface="Calibri"/>
                <a:sym typeface="Calibri"/>
              </a:rPr>
              <a:t>En el sector cultural nos enfrentamos a la paradoja de combatir la falta de sustentabilidad económica produciendo mayor precariedad, por lo que debemos ser cuidadosas/os a la hora de diseñar nuestras estrategias.</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Imagen que contiene texto, libro&#10;&#10;Descripción generada automáticamente" id="165" name="Google Shape;165;p23"/>
          <p:cNvPicPr preferRelativeResize="0"/>
          <p:nvPr/>
        </p:nvPicPr>
        <p:blipFill rotWithShape="1">
          <a:blip r:embed="rId3">
            <a:alphaModFix/>
          </a:blip>
          <a:srcRect b="0" l="5852" r="6118" t="0"/>
          <a:stretch/>
        </p:blipFill>
        <p:spPr>
          <a:xfrm>
            <a:off x="8061496" y="663677"/>
            <a:ext cx="4130504" cy="6194323"/>
          </a:xfrm>
          <a:custGeom>
            <a:rect b="b" l="l" r="r" t="t"/>
            <a:pathLst>
              <a:path extrusionOk="0" h="6856413" w="6649908">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sp>
        <p:nvSpPr>
          <p:cNvPr id="166" name="Google Shape;166;p23"/>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67" name="Google Shape;167;p23"/>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68" name="Google Shape;168;p23"/>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169" name="Google Shape;169;p23"/>
          <p:cNvSpPr txBox="1"/>
          <p:nvPr/>
        </p:nvSpPr>
        <p:spPr>
          <a:xfrm>
            <a:off x="2641600" y="2482469"/>
            <a:ext cx="4953819" cy="267765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s-CL" sz="2800" u="none" cap="none" strike="noStrike">
                <a:solidFill>
                  <a:srgbClr val="000000"/>
                </a:solidFill>
                <a:latin typeface="Arial"/>
                <a:ea typeface="Arial"/>
                <a:cs typeface="Arial"/>
                <a:sym typeface="Arial"/>
              </a:rPr>
              <a:t>Los trabajadores de la cultura no siempre buscan maximizar sus ganancias o acumular riquezas, sino simplemente lograr la sustentabilidad de sus proyectos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4"/>
          <p:cNvPicPr preferRelativeResize="0"/>
          <p:nvPr/>
        </p:nvPicPr>
        <p:blipFill rotWithShape="1">
          <a:blip r:embed="rId3">
            <a:alphaModFix/>
          </a:blip>
          <a:srcRect b="0" l="16184" r="14481" t="0"/>
          <a:stretch/>
        </p:blipFill>
        <p:spPr>
          <a:xfrm>
            <a:off x="2400836" y="103239"/>
            <a:ext cx="9193727" cy="6754761"/>
          </a:xfrm>
          <a:prstGeom prst="rect">
            <a:avLst/>
          </a:prstGeom>
          <a:noFill/>
          <a:ln>
            <a:noFill/>
          </a:ln>
        </p:spPr>
      </p:pic>
      <p:sp>
        <p:nvSpPr>
          <p:cNvPr id="175" name="Google Shape;175;p24"/>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76" name="Google Shape;176;p24"/>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77" name="Google Shape;177;p24"/>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178" name="Google Shape;178;p24"/>
          <p:cNvSpPr txBox="1"/>
          <p:nvPr/>
        </p:nvSpPr>
        <p:spPr>
          <a:xfrm>
            <a:off x="3049228" y="2580968"/>
            <a:ext cx="7849829" cy="15696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s-CL" sz="2400" u="none" cap="none" strike="noStrike">
                <a:solidFill>
                  <a:srgbClr val="000000"/>
                </a:solidFill>
                <a:latin typeface="Arial"/>
                <a:ea typeface="Arial"/>
                <a:cs typeface="Arial"/>
                <a:sym typeface="Arial"/>
              </a:rPr>
              <a:t>Impulsar las industrias creativas no debiera tratarse solo de incubar organizaciones empresariales, sino también dignificar el trabajo cultural y desarrollar competencias colaborativas.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0" l="0" r="0" t="0"/>
          <a:stretch/>
        </p:blipFill>
        <p:spPr>
          <a:xfrm>
            <a:off x="2641597" y="0"/>
            <a:ext cx="7283453" cy="6908803"/>
          </a:xfrm>
          <a:prstGeom prst="rect">
            <a:avLst/>
          </a:prstGeom>
          <a:noFill/>
          <a:ln>
            <a:noFill/>
          </a:ln>
        </p:spPr>
      </p:pic>
      <p:sp>
        <p:nvSpPr>
          <p:cNvPr id="184" name="Google Shape;184;p25"/>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85" name="Google Shape;185;p25"/>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86" name="Google Shape;186;p25"/>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187" name="Google Shape;187;p25"/>
          <p:cNvSpPr txBox="1"/>
          <p:nvPr/>
        </p:nvSpPr>
        <p:spPr>
          <a:xfrm>
            <a:off x="5024863" y="3422582"/>
            <a:ext cx="3618645" cy="1754326"/>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L" sz="3600" u="none" cap="none" strike="noStrike">
                <a:solidFill>
                  <a:srgbClr val="0070C0"/>
                </a:solidFill>
                <a:latin typeface="Calibri"/>
                <a:ea typeface="Calibri"/>
                <a:cs typeface="Calibri"/>
                <a:sym typeface="Calibri"/>
              </a:rPr>
              <a:t>CONFIANZA , COLABORACIÓN, EQUIPOS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Imagen que contiene captura de pantalla&#10;&#10;Descripción generada con confianza muy alta" id="192" name="Google Shape;192;p26"/>
          <p:cNvPicPr preferRelativeResize="0"/>
          <p:nvPr/>
        </p:nvPicPr>
        <p:blipFill rotWithShape="1">
          <a:blip r:embed="rId3">
            <a:alphaModFix/>
          </a:blip>
          <a:srcRect b="0" l="0" r="0" t="0"/>
          <a:stretch/>
        </p:blipFill>
        <p:spPr>
          <a:xfrm>
            <a:off x="2068497" y="218959"/>
            <a:ext cx="9911834" cy="6639041"/>
          </a:xfrm>
          <a:prstGeom prst="rect">
            <a:avLst/>
          </a:prstGeom>
          <a:noFill/>
          <a:ln>
            <a:noFill/>
          </a:ln>
        </p:spPr>
      </p:pic>
      <p:sp>
        <p:nvSpPr>
          <p:cNvPr id="193" name="Google Shape;193;p26"/>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94" name="Google Shape;194;p26"/>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95" name="Google Shape;195;p26"/>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201" name="Google Shape;201;p27"/>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02" name="Google Shape;202;p27"/>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203" name="Google Shape;203;p27"/>
          <p:cNvPicPr preferRelativeResize="0"/>
          <p:nvPr/>
        </p:nvPicPr>
        <p:blipFill rotWithShape="1">
          <a:blip r:embed="rId5">
            <a:alphaModFix/>
          </a:blip>
          <a:srcRect b="0" l="0" r="0" t="0"/>
          <a:stretch/>
        </p:blipFill>
        <p:spPr>
          <a:xfrm>
            <a:off x="2102911" y="754500"/>
            <a:ext cx="6714613" cy="5738375"/>
          </a:xfrm>
          <a:prstGeom prst="rect">
            <a:avLst/>
          </a:prstGeom>
          <a:noFill/>
          <a:ln>
            <a:noFill/>
          </a:ln>
        </p:spPr>
      </p:pic>
      <p:sp>
        <p:nvSpPr>
          <p:cNvPr id="204" name="Google Shape;204;p27"/>
          <p:cNvSpPr txBox="1"/>
          <p:nvPr>
            <p:ph idx="1" type="body"/>
          </p:nvPr>
        </p:nvSpPr>
        <p:spPr>
          <a:xfrm>
            <a:off x="8303342" y="1690688"/>
            <a:ext cx="3888658" cy="3933242"/>
          </a:xfrm>
          <a:prstGeom prst="rect">
            <a:avLst/>
          </a:prstGeom>
          <a:noFill/>
          <a:ln>
            <a:noFill/>
          </a:ln>
        </p:spPr>
        <p:txBody>
          <a:bodyPr anchorCtr="0" anchor="t" bIns="45700" lIns="91425" spcFirstLastPara="1" rIns="91425" wrap="square" tIns="45700">
            <a:normAutofit/>
          </a:bodyPr>
          <a:lstStyle/>
          <a:p>
            <a:pPr indent="-50800" lvl="0" marL="228600" rtl="0" algn="ctr">
              <a:lnSpc>
                <a:spcPct val="90000"/>
              </a:lnSpc>
              <a:spcBef>
                <a:spcPts val="0"/>
              </a:spcBef>
              <a:spcAft>
                <a:spcPts val="0"/>
              </a:spcAft>
              <a:buClr>
                <a:schemeClr val="dk1"/>
              </a:buClr>
              <a:buSzPts val="2800"/>
              <a:buNone/>
            </a:pPr>
            <a:r>
              <a:rPr b="1" lang="es-CL" sz="3600">
                <a:solidFill>
                  <a:schemeClr val="accent1"/>
                </a:solidFill>
              </a:rPr>
              <a:t>¿CÓMO RECONOCEMOS A NUESTRO NEGOCIO / IDEA / PROYECTO / ORGANIZACIÓN?</a:t>
            </a:r>
            <a:endParaRPr b="1" sz="36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10" name="Google Shape;210;p28"/>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grpSp>
        <p:nvGrpSpPr>
          <p:cNvPr id="211" name="Google Shape;211;p28"/>
          <p:cNvGrpSpPr/>
          <p:nvPr/>
        </p:nvGrpSpPr>
        <p:grpSpPr>
          <a:xfrm>
            <a:off x="3901175" y="663676"/>
            <a:ext cx="5603934" cy="5975365"/>
            <a:chOff x="1644672" y="-1"/>
            <a:chExt cx="5603934" cy="5975365"/>
          </a:xfrm>
        </p:grpSpPr>
        <p:sp>
          <p:nvSpPr>
            <p:cNvPr id="212" name="Google Shape;212;p28"/>
            <p:cNvSpPr/>
            <p:nvPr/>
          </p:nvSpPr>
          <p:spPr>
            <a:xfrm>
              <a:off x="2779990" y="2987682"/>
              <a:ext cx="744769" cy="709574"/>
            </a:xfrm>
            <a:custGeom>
              <a:rect b="b" l="l" r="r" t="t"/>
              <a:pathLst>
                <a:path extrusionOk="0" h="120000" w="120000">
                  <a:moveTo>
                    <a:pt x="0" y="0"/>
                  </a:moveTo>
                  <a:lnTo>
                    <a:pt x="60000" y="0"/>
                  </a:lnTo>
                  <a:lnTo>
                    <a:pt x="60000" y="120000"/>
                  </a:lnTo>
                  <a:lnTo>
                    <a:pt x="120000" y="120000"/>
                  </a:lnTo>
                </a:path>
              </a:pathLst>
            </a:custGeom>
            <a:noFill/>
            <a:ln cap="flat" cmpd="sng" w="25400">
              <a:solidFill>
                <a:srgbClr val="345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txBox="1"/>
            <p:nvPr/>
          </p:nvSpPr>
          <p:spPr>
            <a:xfrm>
              <a:off x="3126657" y="3316752"/>
              <a:ext cx="51433" cy="514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4" name="Google Shape;214;p28"/>
            <p:cNvSpPr/>
            <p:nvPr/>
          </p:nvSpPr>
          <p:spPr>
            <a:xfrm>
              <a:off x="2779990" y="2278107"/>
              <a:ext cx="744769" cy="709574"/>
            </a:xfrm>
            <a:custGeom>
              <a:rect b="b" l="l" r="r" t="t"/>
              <a:pathLst>
                <a:path extrusionOk="0" h="120000" w="120000">
                  <a:moveTo>
                    <a:pt x="0" y="120000"/>
                  </a:moveTo>
                  <a:lnTo>
                    <a:pt x="60000" y="120000"/>
                  </a:lnTo>
                  <a:lnTo>
                    <a:pt x="60000" y="0"/>
                  </a:lnTo>
                  <a:lnTo>
                    <a:pt x="120000" y="0"/>
                  </a:lnTo>
                </a:path>
              </a:pathLst>
            </a:custGeom>
            <a:noFill/>
            <a:ln cap="flat" cmpd="sng" w="25400">
              <a:solidFill>
                <a:srgbClr val="345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nvSpPr>
          <p:spPr>
            <a:xfrm>
              <a:off x="3126657" y="2607178"/>
              <a:ext cx="51433" cy="514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6" name="Google Shape;216;p28"/>
            <p:cNvSpPr/>
            <p:nvPr/>
          </p:nvSpPr>
          <p:spPr>
            <a:xfrm rot="-5400000">
              <a:off x="-775351" y="2420022"/>
              <a:ext cx="5975365" cy="113531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nvSpPr>
          <p:spPr>
            <a:xfrm rot="-5400000">
              <a:off x="-775351" y="2420022"/>
              <a:ext cx="5975365" cy="1135319"/>
            </a:xfrm>
            <a:prstGeom prst="rect">
              <a:avLst/>
            </a:prstGeom>
            <a:noFill/>
            <a:ln>
              <a:noFill/>
            </a:ln>
          </p:spPr>
          <p:txBody>
            <a:bodyPr anchorCtr="0" anchor="ctr" bIns="41275" lIns="41275" spcFirstLastPara="1" rIns="41275" wrap="square" tIns="41275">
              <a:noAutofit/>
            </a:bodyPr>
            <a:lstStyle/>
            <a:p>
              <a:pPr indent="0" lvl="0" marL="0" marR="0" rtl="0" algn="ctr">
                <a:lnSpc>
                  <a:spcPct val="90000"/>
                </a:lnSpc>
                <a:spcBef>
                  <a:spcPts val="0"/>
                </a:spcBef>
                <a:spcAft>
                  <a:spcPts val="0"/>
                </a:spcAft>
                <a:buClr>
                  <a:srgbClr val="000000"/>
                </a:buClr>
                <a:buSzPts val="6500"/>
                <a:buFont typeface="Arial"/>
                <a:buNone/>
              </a:pPr>
              <a:r>
                <a:rPr b="0" i="0" lang="es-CL" sz="6500" u="none" cap="none" strike="noStrike">
                  <a:solidFill>
                    <a:schemeClr val="lt1"/>
                  </a:solidFill>
                  <a:latin typeface="Arial"/>
                  <a:ea typeface="Arial"/>
                  <a:cs typeface="Arial"/>
                  <a:sym typeface="Arial"/>
                </a:rPr>
                <a:t>IDENTIDAD</a:t>
              </a:r>
              <a:endParaRPr/>
            </a:p>
          </p:txBody>
        </p:sp>
        <p:sp>
          <p:nvSpPr>
            <p:cNvPr id="218" name="Google Shape;218;p28"/>
            <p:cNvSpPr/>
            <p:nvPr/>
          </p:nvSpPr>
          <p:spPr>
            <a:xfrm>
              <a:off x="3524759" y="1710448"/>
              <a:ext cx="3723847" cy="113531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nvSpPr>
          <p:spPr>
            <a:xfrm>
              <a:off x="3524759" y="1710448"/>
              <a:ext cx="3723847" cy="1135319"/>
            </a:xfrm>
            <a:prstGeom prst="rect">
              <a:avLst/>
            </a:prstGeom>
            <a:noFill/>
            <a:ln>
              <a:noFill/>
            </a:ln>
          </p:spPr>
          <p:txBody>
            <a:bodyPr anchorCtr="0" anchor="ctr" bIns="34925" lIns="34925" spcFirstLastPara="1" rIns="34925" wrap="square" tIns="34925">
              <a:noAutofit/>
            </a:bodyPr>
            <a:lstStyle/>
            <a:p>
              <a:pPr indent="0" lvl="0" marL="0" marR="0" rtl="0" algn="ctr">
                <a:lnSpc>
                  <a:spcPct val="90000"/>
                </a:lnSpc>
                <a:spcBef>
                  <a:spcPts val="0"/>
                </a:spcBef>
                <a:spcAft>
                  <a:spcPts val="0"/>
                </a:spcAft>
                <a:buClr>
                  <a:srgbClr val="000000"/>
                </a:buClr>
                <a:buSzPts val="5500"/>
                <a:buFont typeface="Arial"/>
                <a:buNone/>
              </a:pPr>
              <a:r>
                <a:rPr b="0" i="0" lang="es-CL" sz="5500" u="none" cap="none" strike="noStrike">
                  <a:solidFill>
                    <a:schemeClr val="lt1"/>
                  </a:solidFill>
                  <a:latin typeface="Arial"/>
                  <a:ea typeface="Arial"/>
                  <a:cs typeface="Arial"/>
                  <a:sym typeface="Arial"/>
                </a:rPr>
                <a:t>HERENCIA</a:t>
              </a:r>
              <a:endParaRPr/>
            </a:p>
          </p:txBody>
        </p:sp>
        <p:sp>
          <p:nvSpPr>
            <p:cNvPr id="220" name="Google Shape;220;p28"/>
            <p:cNvSpPr/>
            <p:nvPr/>
          </p:nvSpPr>
          <p:spPr>
            <a:xfrm>
              <a:off x="3524759" y="3129597"/>
              <a:ext cx="3723847" cy="1135319"/>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nvSpPr>
          <p:spPr>
            <a:xfrm>
              <a:off x="3524759" y="3129597"/>
              <a:ext cx="3723847" cy="1135319"/>
            </a:xfrm>
            <a:prstGeom prst="rect">
              <a:avLst/>
            </a:prstGeom>
            <a:noFill/>
            <a:ln>
              <a:noFill/>
            </a:ln>
          </p:spPr>
          <p:txBody>
            <a:bodyPr anchorCtr="0" anchor="ctr" bIns="34925" lIns="34925" spcFirstLastPara="1" rIns="34925" wrap="square" tIns="34925">
              <a:noAutofit/>
            </a:bodyPr>
            <a:lstStyle/>
            <a:p>
              <a:pPr indent="0" lvl="0" marL="0" marR="0" rtl="0" algn="ctr">
                <a:lnSpc>
                  <a:spcPct val="90000"/>
                </a:lnSpc>
                <a:spcBef>
                  <a:spcPts val="0"/>
                </a:spcBef>
                <a:spcAft>
                  <a:spcPts val="0"/>
                </a:spcAft>
                <a:buClr>
                  <a:srgbClr val="000000"/>
                </a:buClr>
                <a:buSzPts val="5500"/>
                <a:buFont typeface="Arial"/>
                <a:buNone/>
              </a:pPr>
              <a:r>
                <a:rPr b="0" i="0" lang="es-CL" sz="5500" u="none" cap="none" strike="noStrike">
                  <a:solidFill>
                    <a:schemeClr val="lt1"/>
                  </a:solidFill>
                  <a:latin typeface="Arial"/>
                  <a:ea typeface="Arial"/>
                  <a:cs typeface="Arial"/>
                  <a:sym typeface="Arial"/>
                </a:rPr>
                <a:t>ACCIÓN</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227" name="Google Shape;227;p29"/>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28" name="Google Shape;228;p29"/>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229" name="Google Shape;229;p29"/>
          <p:cNvPicPr preferRelativeResize="0"/>
          <p:nvPr/>
        </p:nvPicPr>
        <p:blipFill rotWithShape="1">
          <a:blip r:embed="rId5">
            <a:alphaModFix/>
          </a:blip>
          <a:srcRect b="0" l="0" r="0" t="0"/>
          <a:stretch/>
        </p:blipFill>
        <p:spPr>
          <a:xfrm>
            <a:off x="2641600" y="321692"/>
            <a:ext cx="7832276" cy="631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2243393" y="270034"/>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s-CL" sz="3959">
                <a:solidFill>
                  <a:schemeClr val="accent1"/>
                </a:solidFill>
                <a:latin typeface="Arial"/>
                <a:ea typeface="Arial"/>
                <a:cs typeface="Arial"/>
                <a:sym typeface="Arial"/>
              </a:rPr>
              <a:t>mARTadero </a:t>
            </a:r>
            <a:br>
              <a:rPr b="1" lang="es-CL" sz="3959">
                <a:solidFill>
                  <a:schemeClr val="accent1"/>
                </a:solidFill>
                <a:latin typeface="Arial"/>
                <a:ea typeface="Arial"/>
                <a:cs typeface="Arial"/>
                <a:sym typeface="Arial"/>
              </a:rPr>
            </a:br>
            <a:r>
              <a:rPr b="1" lang="es-CL" sz="3959">
                <a:solidFill>
                  <a:schemeClr val="accent1"/>
                </a:solidFill>
                <a:latin typeface="Arial"/>
                <a:ea typeface="Arial"/>
                <a:cs typeface="Arial"/>
                <a:sym typeface="Arial"/>
              </a:rPr>
              <a:t>Cochabamba, Bolivia</a:t>
            </a:r>
            <a:br>
              <a:rPr b="1" lang="es-CL" sz="3959">
                <a:solidFill>
                  <a:schemeClr val="accent1"/>
                </a:solidFill>
                <a:latin typeface="Arial"/>
                <a:ea typeface="Arial"/>
                <a:cs typeface="Arial"/>
                <a:sym typeface="Arial"/>
              </a:rPr>
            </a:br>
            <a:endParaRPr b="1" i="1" sz="3959">
              <a:solidFill>
                <a:schemeClr val="accent1"/>
              </a:solidFill>
              <a:latin typeface="Arial"/>
              <a:ea typeface="Arial"/>
              <a:cs typeface="Arial"/>
              <a:sym typeface="Arial"/>
            </a:endParaRPr>
          </a:p>
        </p:txBody>
      </p:sp>
      <p:pic>
        <p:nvPicPr>
          <p:cNvPr id="235" name="Google Shape;235;p30"/>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36" name="Google Shape;236;p30"/>
          <p:cNvPicPr preferRelativeResize="0"/>
          <p:nvPr/>
        </p:nvPicPr>
        <p:blipFill rotWithShape="1">
          <a:blip r:embed="rId4">
            <a:alphaModFix/>
          </a:blip>
          <a:srcRect b="0" l="0" r="0" t="0"/>
          <a:stretch/>
        </p:blipFill>
        <p:spPr>
          <a:xfrm>
            <a:off x="10372570" y="152707"/>
            <a:ext cx="1633825" cy="780109"/>
          </a:xfrm>
          <a:prstGeom prst="rect">
            <a:avLst/>
          </a:prstGeom>
          <a:noFill/>
          <a:ln>
            <a:noFill/>
          </a:ln>
        </p:spPr>
      </p:pic>
      <p:pic>
        <p:nvPicPr>
          <p:cNvPr id="237" name="Google Shape;237;p30"/>
          <p:cNvPicPr preferRelativeResize="0"/>
          <p:nvPr/>
        </p:nvPicPr>
        <p:blipFill rotWithShape="1">
          <a:blip r:embed="rId5">
            <a:alphaModFix/>
          </a:blip>
          <a:srcRect b="0" l="0" r="0" t="0"/>
          <a:stretch/>
        </p:blipFill>
        <p:spPr>
          <a:xfrm>
            <a:off x="2068497" y="1449303"/>
            <a:ext cx="5408697" cy="5408697"/>
          </a:xfrm>
          <a:prstGeom prst="rect">
            <a:avLst/>
          </a:prstGeom>
          <a:noFill/>
          <a:ln>
            <a:noFill/>
          </a:ln>
        </p:spPr>
      </p:pic>
      <p:pic>
        <p:nvPicPr>
          <p:cNvPr id="238" name="Google Shape;238;p30"/>
          <p:cNvPicPr preferRelativeResize="0"/>
          <p:nvPr/>
        </p:nvPicPr>
        <p:blipFill rotWithShape="1">
          <a:blip r:embed="rId6">
            <a:alphaModFix/>
          </a:blip>
          <a:srcRect b="0" l="0" r="0" t="0"/>
          <a:stretch/>
        </p:blipFill>
        <p:spPr>
          <a:xfrm>
            <a:off x="7847444" y="2035277"/>
            <a:ext cx="4106067" cy="41060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244" name="Google Shape;244;p31"/>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45" name="Google Shape;245;p31"/>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246" name="Google Shape;246;p31"/>
          <p:cNvPicPr preferRelativeResize="0"/>
          <p:nvPr/>
        </p:nvPicPr>
        <p:blipFill rotWithShape="1">
          <a:blip r:embed="rId5">
            <a:alphaModFix/>
          </a:blip>
          <a:srcRect b="0" l="0" r="0" t="0"/>
          <a:stretch/>
        </p:blipFill>
        <p:spPr>
          <a:xfrm>
            <a:off x="2068497" y="0"/>
            <a:ext cx="6858000" cy="6858000"/>
          </a:xfrm>
          <a:prstGeom prst="rect">
            <a:avLst/>
          </a:prstGeom>
          <a:noFill/>
          <a:ln>
            <a:noFill/>
          </a:ln>
        </p:spPr>
      </p:pic>
      <p:pic>
        <p:nvPicPr>
          <p:cNvPr id="247" name="Google Shape;247;p31"/>
          <p:cNvPicPr preferRelativeResize="0"/>
          <p:nvPr/>
        </p:nvPicPr>
        <p:blipFill rotWithShape="1">
          <a:blip r:embed="rId6">
            <a:alphaModFix/>
          </a:blip>
          <a:srcRect b="0" l="0" r="0" t="0"/>
          <a:stretch/>
        </p:blipFill>
        <p:spPr>
          <a:xfrm>
            <a:off x="8283190" y="2597817"/>
            <a:ext cx="3908810" cy="3908810"/>
          </a:xfrm>
          <a:prstGeom prst="rect">
            <a:avLst/>
          </a:prstGeom>
          <a:noFill/>
          <a:ln>
            <a:noFill/>
          </a:ln>
        </p:spPr>
      </p:pic>
      <p:sp>
        <p:nvSpPr>
          <p:cNvPr id="248" name="Google Shape;248;p31"/>
          <p:cNvSpPr txBox="1"/>
          <p:nvPr/>
        </p:nvSpPr>
        <p:spPr>
          <a:xfrm>
            <a:off x="8926498" y="1268361"/>
            <a:ext cx="326550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L" sz="2800" u="none" cap="none" strike="noStrike">
                <a:solidFill>
                  <a:schemeClr val="accent1"/>
                </a:solidFill>
                <a:latin typeface="Arial"/>
                <a:ea typeface="Arial"/>
                <a:cs typeface="Arial"/>
                <a:sym typeface="Arial"/>
              </a:rPr>
              <a:t>TEATRO DE  OCASIÓN, CHILE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ECFF"/>
        </a:solidFill>
      </p:bgPr>
    </p:bg>
    <p:spTree>
      <p:nvGrpSpPr>
        <p:cNvPr id="89" name="Shape 89"/>
        <p:cNvGrpSpPr/>
        <p:nvPr/>
      </p:nvGrpSpPr>
      <p:grpSpPr>
        <a:xfrm>
          <a:off x="0" y="0"/>
          <a:ext cx="0" cy="0"/>
          <a:chOff x="0" y="0"/>
          <a:chExt cx="0" cy="0"/>
        </a:xfrm>
      </p:grpSpPr>
      <p:sp>
        <p:nvSpPr>
          <p:cNvPr id="90" name="Google Shape;90;p2"/>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91" name="Google Shape;91;p2"/>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92" name="Google Shape;92;p2"/>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93" name="Google Shape;93;p2"/>
          <p:cNvPicPr preferRelativeResize="0"/>
          <p:nvPr/>
        </p:nvPicPr>
        <p:blipFill rotWithShape="1">
          <a:blip r:embed="rId5">
            <a:alphaModFix/>
          </a:blip>
          <a:srcRect b="0" l="0" r="0" t="0"/>
          <a:stretch/>
        </p:blipFill>
        <p:spPr>
          <a:xfrm>
            <a:off x="2348000" y="457003"/>
            <a:ext cx="7204842" cy="64009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254" name="Google Shape;254;p32"/>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55" name="Google Shape;255;p32"/>
          <p:cNvPicPr preferRelativeResize="0"/>
          <p:nvPr/>
        </p:nvPicPr>
        <p:blipFill rotWithShape="1">
          <a:blip r:embed="rId4">
            <a:alphaModFix/>
          </a:blip>
          <a:srcRect b="0" l="0" r="0" t="0"/>
          <a:stretch/>
        </p:blipFill>
        <p:spPr>
          <a:xfrm>
            <a:off x="10558175" y="176537"/>
            <a:ext cx="1633825" cy="780109"/>
          </a:xfrm>
          <a:prstGeom prst="rect">
            <a:avLst/>
          </a:prstGeom>
          <a:noFill/>
          <a:ln>
            <a:noFill/>
          </a:ln>
        </p:spPr>
      </p:pic>
      <p:pic>
        <p:nvPicPr>
          <p:cNvPr id="256" name="Google Shape;256;p32"/>
          <p:cNvPicPr preferRelativeResize="0"/>
          <p:nvPr/>
        </p:nvPicPr>
        <p:blipFill rotWithShape="1">
          <a:blip r:embed="rId5">
            <a:alphaModFix/>
          </a:blip>
          <a:srcRect b="0" l="0" r="0" t="0"/>
          <a:stretch/>
        </p:blipFill>
        <p:spPr>
          <a:xfrm>
            <a:off x="2068497" y="-1"/>
            <a:ext cx="4794925" cy="6866241"/>
          </a:xfrm>
          <a:prstGeom prst="rect">
            <a:avLst/>
          </a:prstGeom>
          <a:noFill/>
          <a:ln>
            <a:noFill/>
          </a:ln>
        </p:spPr>
      </p:pic>
      <p:pic>
        <p:nvPicPr>
          <p:cNvPr id="257" name="Google Shape;257;p32"/>
          <p:cNvPicPr preferRelativeResize="0"/>
          <p:nvPr/>
        </p:nvPicPr>
        <p:blipFill rotWithShape="1">
          <a:blip r:embed="rId6">
            <a:alphaModFix/>
          </a:blip>
          <a:srcRect b="0" l="0" r="0" t="0"/>
          <a:stretch/>
        </p:blipFill>
        <p:spPr>
          <a:xfrm>
            <a:off x="6863421" y="1548167"/>
            <a:ext cx="5328579" cy="5328579"/>
          </a:xfrm>
          <a:prstGeom prst="rect">
            <a:avLst/>
          </a:prstGeom>
          <a:noFill/>
          <a:ln>
            <a:noFill/>
          </a:ln>
        </p:spPr>
      </p:pic>
      <p:sp>
        <p:nvSpPr>
          <p:cNvPr id="258" name="Google Shape;258;p32"/>
          <p:cNvSpPr txBox="1"/>
          <p:nvPr/>
        </p:nvSpPr>
        <p:spPr>
          <a:xfrm>
            <a:off x="6997700" y="288406"/>
            <a:ext cx="36576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L" sz="2400" u="none" cap="none" strike="noStrike">
                <a:solidFill>
                  <a:schemeClr val="accent1"/>
                </a:solidFill>
                <a:latin typeface="Arial"/>
                <a:ea typeface="Arial"/>
                <a:cs typeface="Arial"/>
                <a:sym typeface="Arial"/>
              </a:rPr>
              <a:t>PASCUALA ILABACA </a:t>
            </a:r>
            <a:endParaRPr/>
          </a:p>
          <a:p>
            <a:pPr indent="0" lvl="0" marL="0" marR="0" rtl="0" algn="l">
              <a:lnSpc>
                <a:spcPct val="100000"/>
              </a:lnSpc>
              <a:spcBef>
                <a:spcPts val="0"/>
              </a:spcBef>
              <a:spcAft>
                <a:spcPts val="0"/>
              </a:spcAft>
              <a:buNone/>
            </a:pPr>
            <a:r>
              <a:rPr b="1" i="0" lang="es-CL" sz="2400" u="none" cap="none" strike="noStrike">
                <a:solidFill>
                  <a:schemeClr val="accent1"/>
                </a:solidFill>
                <a:latin typeface="Arial"/>
                <a:ea typeface="Arial"/>
                <a:cs typeface="Arial"/>
                <a:sym typeface="Arial"/>
              </a:rPr>
              <a:t>Y FAUNA </a:t>
            </a:r>
            <a:endParaRPr/>
          </a:p>
          <a:p>
            <a:pPr indent="0" lvl="0" marL="0" marR="0" rtl="0" algn="l">
              <a:lnSpc>
                <a:spcPct val="100000"/>
              </a:lnSpc>
              <a:spcBef>
                <a:spcPts val="0"/>
              </a:spcBef>
              <a:spcAft>
                <a:spcPts val="0"/>
              </a:spcAft>
              <a:buNone/>
            </a:pPr>
            <a:r>
              <a:rPr b="1" i="0" lang="es-CL" sz="2400" u="none" cap="none" strike="noStrike">
                <a:solidFill>
                  <a:schemeClr val="accent1"/>
                </a:solidFill>
                <a:latin typeface="Arial"/>
                <a:ea typeface="Arial"/>
                <a:cs typeface="Arial"/>
                <a:sym typeface="Arial"/>
              </a:rPr>
              <a:t>VALPARAÍSO, CHILE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2641600" y="25912"/>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r>
              <a:rPr b="1" lang="es-CL">
                <a:solidFill>
                  <a:schemeClr val="accent1"/>
                </a:solidFill>
                <a:latin typeface="Arial"/>
                <a:ea typeface="Arial"/>
                <a:cs typeface="Arial"/>
                <a:sym typeface="Arial"/>
              </a:rPr>
              <a:t>Modelo de negocios</a:t>
            </a:r>
            <a:endParaRPr b="1" i="1">
              <a:solidFill>
                <a:schemeClr val="accent1"/>
              </a:solidFill>
              <a:latin typeface="Arial"/>
              <a:ea typeface="Arial"/>
              <a:cs typeface="Arial"/>
              <a:sym typeface="Arial"/>
            </a:endParaRPr>
          </a:p>
        </p:txBody>
      </p:sp>
      <p:pic>
        <p:nvPicPr>
          <p:cNvPr id="264" name="Google Shape;264;p33"/>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65" name="Google Shape;265;p33"/>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266" name="Google Shape;266;p33"/>
          <p:cNvPicPr preferRelativeResize="0"/>
          <p:nvPr/>
        </p:nvPicPr>
        <p:blipFill rotWithShape="1">
          <a:blip r:embed="rId5">
            <a:alphaModFix/>
          </a:blip>
          <a:srcRect b="0" l="0" r="0" t="0"/>
          <a:stretch/>
        </p:blipFill>
        <p:spPr>
          <a:xfrm>
            <a:off x="8392848" y="973155"/>
            <a:ext cx="3799152" cy="5858933"/>
          </a:xfrm>
          <a:prstGeom prst="rect">
            <a:avLst/>
          </a:prstGeom>
          <a:noFill/>
          <a:ln>
            <a:noFill/>
          </a:ln>
        </p:spPr>
      </p:pic>
      <p:sp>
        <p:nvSpPr>
          <p:cNvPr id="267" name="Google Shape;267;p33"/>
          <p:cNvSpPr txBox="1"/>
          <p:nvPr>
            <p:ph idx="1" type="body"/>
          </p:nvPr>
        </p:nvSpPr>
        <p:spPr>
          <a:xfrm>
            <a:off x="2389240" y="1351475"/>
            <a:ext cx="6164210" cy="5506525"/>
          </a:xfrm>
          <a:prstGeom prst="rect">
            <a:avLst/>
          </a:prstGeom>
          <a:noFill/>
          <a:ln>
            <a:noFill/>
          </a:ln>
        </p:spPr>
        <p:txBody>
          <a:bodyPr anchorCtr="0" anchor="t" bIns="45700" lIns="91425" spcFirstLastPara="1" rIns="91425" wrap="square" tIns="45700">
            <a:normAutofit/>
          </a:bodyPr>
          <a:lstStyle/>
          <a:p>
            <a:pPr indent="-50800" lvl="0" marL="228600" rtl="0" algn="l">
              <a:lnSpc>
                <a:spcPct val="70000"/>
              </a:lnSpc>
              <a:spcBef>
                <a:spcPts val="0"/>
              </a:spcBef>
              <a:spcAft>
                <a:spcPts val="0"/>
              </a:spcAft>
              <a:buClr>
                <a:schemeClr val="dk1"/>
              </a:buClr>
              <a:buSzPts val="2800"/>
              <a:buNone/>
            </a:pPr>
            <a:r>
              <a:rPr b="0" i="0" lang="es-CL" sz="2405">
                <a:solidFill>
                  <a:srgbClr val="000000"/>
                </a:solidFill>
                <a:latin typeface="Calibri"/>
                <a:ea typeface="Calibri"/>
                <a:cs typeface="Calibri"/>
                <a:sym typeface="Calibri"/>
              </a:rPr>
              <a:t>El modelo de negocio es la herramienta previa al plan de negocio que</a:t>
            </a:r>
            <a:r>
              <a:rPr lang="es-CL" sz="2405">
                <a:solidFill>
                  <a:srgbClr val="000000"/>
                </a:solidFill>
                <a:latin typeface="Calibri"/>
                <a:ea typeface="Calibri"/>
                <a:cs typeface="Calibri"/>
                <a:sym typeface="Calibri"/>
              </a:rPr>
              <a:t> </a:t>
            </a:r>
            <a:r>
              <a:rPr b="0" i="0" lang="es-CL" sz="2405">
                <a:solidFill>
                  <a:srgbClr val="000000"/>
                </a:solidFill>
                <a:latin typeface="Calibri"/>
                <a:ea typeface="Calibri"/>
                <a:cs typeface="Calibri"/>
                <a:sym typeface="Calibri"/>
              </a:rPr>
              <a:t>permite definir con claridad qué van a ofrecer al mercado, cómo lo van a hacer, a quién se lo van a vender, cómo se lo van a vender y de qué manera van a generar ingresos. </a:t>
            </a:r>
            <a:endParaRPr/>
          </a:p>
          <a:p>
            <a:pPr indent="-50800" lvl="0" marL="228600" rtl="0" algn="l">
              <a:lnSpc>
                <a:spcPct val="70000"/>
              </a:lnSpc>
              <a:spcBef>
                <a:spcPts val="0"/>
              </a:spcBef>
              <a:spcAft>
                <a:spcPts val="0"/>
              </a:spcAft>
              <a:buClr>
                <a:schemeClr val="dk1"/>
              </a:buClr>
              <a:buSzPts val="2800"/>
              <a:buNone/>
            </a:pPr>
            <a:r>
              <a:t/>
            </a:r>
            <a:endParaRPr sz="2405">
              <a:solidFill>
                <a:srgbClr val="000000"/>
              </a:solidFill>
              <a:latin typeface="Calibri"/>
              <a:ea typeface="Calibri"/>
              <a:cs typeface="Calibri"/>
              <a:sym typeface="Calibri"/>
            </a:endParaRPr>
          </a:p>
          <a:p>
            <a:pPr indent="-50800" lvl="0" marL="228600" rtl="0" algn="l">
              <a:lnSpc>
                <a:spcPct val="70000"/>
              </a:lnSpc>
              <a:spcBef>
                <a:spcPts val="0"/>
              </a:spcBef>
              <a:spcAft>
                <a:spcPts val="0"/>
              </a:spcAft>
              <a:buClr>
                <a:schemeClr val="dk1"/>
              </a:buClr>
              <a:buSzPts val="2800"/>
              <a:buNone/>
            </a:pPr>
            <a:r>
              <a:rPr b="0" i="0" lang="es-CL" sz="2405">
                <a:solidFill>
                  <a:srgbClr val="000000"/>
                </a:solidFill>
                <a:latin typeface="Calibri"/>
                <a:ea typeface="Calibri"/>
                <a:cs typeface="Calibri"/>
                <a:sym typeface="Calibri"/>
              </a:rPr>
              <a:t>El modelo de negocios permite indagar profundamente en lo que eres, cómo lo haces, a qué coste, con qué medios y qué fuentes de ingresos vas a tener. </a:t>
            </a:r>
            <a:endParaRPr/>
          </a:p>
          <a:p>
            <a:pPr indent="-50800" lvl="0" marL="228600" rtl="0" algn="l">
              <a:lnSpc>
                <a:spcPct val="70000"/>
              </a:lnSpc>
              <a:spcBef>
                <a:spcPts val="0"/>
              </a:spcBef>
              <a:spcAft>
                <a:spcPts val="0"/>
              </a:spcAft>
              <a:buClr>
                <a:schemeClr val="dk1"/>
              </a:buClr>
              <a:buSzPts val="2800"/>
              <a:buNone/>
            </a:pPr>
            <a:r>
              <a:t/>
            </a:r>
            <a:endParaRPr sz="2405">
              <a:solidFill>
                <a:srgbClr val="000000"/>
              </a:solidFill>
              <a:latin typeface="Calibri"/>
              <a:ea typeface="Calibri"/>
              <a:cs typeface="Calibri"/>
              <a:sym typeface="Calibri"/>
            </a:endParaRPr>
          </a:p>
          <a:p>
            <a:pPr indent="-50800" lvl="0" marL="228600" rtl="0" algn="l">
              <a:lnSpc>
                <a:spcPct val="70000"/>
              </a:lnSpc>
              <a:spcBef>
                <a:spcPts val="0"/>
              </a:spcBef>
              <a:spcAft>
                <a:spcPts val="0"/>
              </a:spcAft>
              <a:buClr>
                <a:schemeClr val="dk1"/>
              </a:buClr>
              <a:buSzPts val="2800"/>
              <a:buNone/>
            </a:pPr>
            <a:r>
              <a:rPr b="0" i="0" lang="es-CL" sz="2405">
                <a:solidFill>
                  <a:srgbClr val="000000"/>
                </a:solidFill>
                <a:latin typeface="Calibri"/>
                <a:ea typeface="Calibri"/>
                <a:cs typeface="Calibri"/>
                <a:sym typeface="Calibri"/>
              </a:rPr>
              <a:t>Definir el modelo de negocio es un proceso de ahondar en aquello que entregas, conociendo sus múltiples formas y diseñándolo con flexibilidad, teniendo muy claro cuál es la oferta de valor que se entregará, aquello que nos diferencia y hará únicas/os</a:t>
            </a:r>
            <a:endParaRPr/>
          </a:p>
          <a:p>
            <a:pPr indent="-50800" lvl="0" marL="228600" rtl="0" algn="l">
              <a:lnSpc>
                <a:spcPct val="70000"/>
              </a:lnSpc>
              <a:spcBef>
                <a:spcPts val="0"/>
              </a:spcBef>
              <a:spcAft>
                <a:spcPts val="0"/>
              </a:spcAft>
              <a:buClr>
                <a:schemeClr val="dk1"/>
              </a:buClr>
              <a:buSzPts val="2800"/>
              <a:buNone/>
            </a:pPr>
            <a:br>
              <a:rPr b="0" i="0" lang="es-CL" sz="1850">
                <a:solidFill>
                  <a:srgbClr val="000000"/>
                </a:solidFill>
                <a:latin typeface="Arial"/>
                <a:ea typeface="Arial"/>
                <a:cs typeface="Arial"/>
                <a:sym typeface="Arial"/>
              </a:rPr>
            </a:br>
            <a:br>
              <a:rPr lang="es-CL" sz="2590"/>
            </a:br>
            <a:endParaRPr sz="259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sp>
        <p:nvSpPr>
          <p:cNvPr id="273" name="Google Shape;273;p34"/>
          <p:cNvSpPr txBox="1"/>
          <p:nvPr>
            <p:ph idx="1" type="body"/>
          </p:nvPr>
        </p:nvSpPr>
        <p:spPr>
          <a:xfrm rot="-5400000">
            <a:off x="811217" y="-38894"/>
            <a:ext cx="8712199"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s-CL" sz="4400">
                <a:solidFill>
                  <a:schemeClr val="accent1"/>
                </a:solidFill>
                <a:latin typeface="Verdana"/>
                <a:ea typeface="Verdana"/>
                <a:cs typeface="Verdana"/>
                <a:sym typeface="Verdana"/>
              </a:rPr>
              <a:t>¡ORGANICÉMONOS!</a:t>
            </a:r>
            <a:endParaRPr sz="4400">
              <a:solidFill>
                <a:schemeClr val="accent1"/>
              </a:solidFill>
              <a:latin typeface="Verdana"/>
              <a:ea typeface="Verdana"/>
              <a:cs typeface="Verdana"/>
              <a:sym typeface="Verdana"/>
            </a:endParaRPr>
          </a:p>
        </p:txBody>
      </p:sp>
      <p:pic>
        <p:nvPicPr>
          <p:cNvPr id="274" name="Google Shape;274;p34"/>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75" name="Google Shape;275;p34"/>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276" name="Google Shape;276;p34"/>
          <p:cNvPicPr preferRelativeResize="0"/>
          <p:nvPr/>
        </p:nvPicPr>
        <p:blipFill rotWithShape="1">
          <a:blip r:embed="rId5">
            <a:alphaModFix/>
          </a:blip>
          <a:srcRect b="0" l="0" r="0" t="0"/>
          <a:stretch/>
        </p:blipFill>
        <p:spPr>
          <a:xfrm>
            <a:off x="4661238" y="999067"/>
            <a:ext cx="5363496" cy="53634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282" name="Google Shape;282;p35"/>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83" name="Google Shape;283;p35"/>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284" name="Google Shape;284;p35"/>
          <p:cNvPicPr preferRelativeResize="0"/>
          <p:nvPr/>
        </p:nvPicPr>
        <p:blipFill rotWithShape="1">
          <a:blip r:embed="rId5">
            <a:alphaModFix/>
          </a:blip>
          <a:srcRect b="0" l="0" r="0" t="0"/>
          <a:stretch/>
        </p:blipFill>
        <p:spPr>
          <a:xfrm>
            <a:off x="2068497" y="0"/>
            <a:ext cx="5025498" cy="6858000"/>
          </a:xfrm>
          <a:prstGeom prst="rect">
            <a:avLst/>
          </a:prstGeom>
          <a:noFill/>
          <a:ln>
            <a:noFill/>
          </a:ln>
        </p:spPr>
      </p:pic>
      <p:sp>
        <p:nvSpPr>
          <p:cNvPr id="285" name="Google Shape;285;p35"/>
          <p:cNvSpPr/>
          <p:nvPr/>
        </p:nvSpPr>
        <p:spPr>
          <a:xfrm>
            <a:off x="6997700" y="2705560"/>
            <a:ext cx="5070619"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L" sz="5400" u="none" cap="none" strike="noStrike">
                <a:solidFill>
                  <a:schemeClr val="accent1"/>
                </a:solidFill>
                <a:latin typeface="Arial"/>
                <a:ea typeface="Arial"/>
                <a:cs typeface="Arial"/>
                <a:sym typeface="Arial"/>
              </a:rPr>
              <a:t>COMPROMISO</a:t>
            </a:r>
            <a:endParaRPr/>
          </a:p>
          <a:p>
            <a:pPr indent="0" lvl="0" marL="0" marR="0" rtl="0" algn="ctr">
              <a:lnSpc>
                <a:spcPct val="100000"/>
              </a:lnSpc>
              <a:spcBef>
                <a:spcPts val="0"/>
              </a:spcBef>
              <a:spcAft>
                <a:spcPts val="0"/>
              </a:spcAft>
              <a:buNone/>
            </a:pPr>
            <a:r>
              <a:rPr b="0" i="0" lang="es-CL" sz="5400" u="none" cap="none" strike="noStrike">
                <a:solidFill>
                  <a:schemeClr val="accent1"/>
                </a:solidFill>
                <a:latin typeface="Arial"/>
                <a:ea typeface="Arial"/>
                <a:cs typeface="Arial"/>
                <a:sym typeface="Arial"/>
              </a:rPr>
              <a:t>Y ACCIÓN</a:t>
            </a:r>
            <a:endParaRPr b="0" i="0" sz="5400" u="none" cap="none" strike="noStrike">
              <a:solidFill>
                <a:schemeClr val="accen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291" name="Google Shape;291;p36"/>
          <p:cNvPicPr preferRelativeResize="0"/>
          <p:nvPr/>
        </p:nvPicPr>
        <p:blipFill rotWithShape="1">
          <a:blip r:embed="rId4">
            <a:alphaModFix/>
          </a:blip>
          <a:srcRect b="0" l="0" r="0" t="0"/>
          <a:stretch/>
        </p:blipFill>
        <p:spPr>
          <a:xfrm>
            <a:off x="2068497" y="2245755"/>
            <a:ext cx="10123503" cy="5712766"/>
          </a:xfrm>
          <a:prstGeom prst="rect">
            <a:avLst/>
          </a:prstGeom>
          <a:noFill/>
          <a:ln>
            <a:noFill/>
          </a:ln>
        </p:spPr>
      </p:pic>
      <p:pic>
        <p:nvPicPr>
          <p:cNvPr id="292" name="Google Shape;292;p36"/>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pic>
        <p:nvPicPr>
          <p:cNvPr id="293" name="Google Shape;293;p36"/>
          <p:cNvPicPr preferRelativeResize="0"/>
          <p:nvPr/>
        </p:nvPicPr>
        <p:blipFill rotWithShape="1">
          <a:blip r:embed="rId6">
            <a:alphaModFix/>
          </a:blip>
          <a:srcRect b="0" l="0" r="0" t="0"/>
          <a:stretch/>
        </p:blipFill>
        <p:spPr>
          <a:xfrm>
            <a:off x="3270819" y="231717"/>
            <a:ext cx="7075686" cy="29179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7"/>
          <p:cNvPicPr preferRelativeResize="0"/>
          <p:nvPr/>
        </p:nvPicPr>
        <p:blipFill rotWithShape="1">
          <a:blip r:embed="rId3">
            <a:alphaModFix/>
          </a:blip>
          <a:srcRect b="0" l="0" r="0" t="0"/>
          <a:stretch/>
        </p:blipFill>
        <p:spPr>
          <a:xfrm>
            <a:off x="2045959" y="968912"/>
            <a:ext cx="10146041" cy="5444216"/>
          </a:xfrm>
          <a:prstGeom prst="rect">
            <a:avLst/>
          </a:prstGeom>
          <a:noFill/>
          <a:ln>
            <a:noFill/>
          </a:ln>
        </p:spPr>
      </p:pic>
      <p:sp>
        <p:nvSpPr>
          <p:cNvPr id="299" name="Google Shape;299;p37"/>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00" name="Google Shape;300;p37"/>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301" name="Google Shape;301;p37"/>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302" name="Google Shape;302;p37"/>
          <p:cNvSpPr txBox="1"/>
          <p:nvPr/>
        </p:nvSpPr>
        <p:spPr>
          <a:xfrm>
            <a:off x="2323532" y="299525"/>
            <a:ext cx="783040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L" sz="2000" u="none" cap="none" strike="noStrike">
                <a:solidFill>
                  <a:srgbClr val="000000"/>
                </a:solidFill>
                <a:latin typeface="Calibri"/>
                <a:ea typeface="Calibri"/>
                <a:cs typeface="Calibri"/>
                <a:sym typeface="Calibri"/>
              </a:rPr>
              <a:t>Ej de diferentes componentes de un multi proyecto cultural, los valores o capacidades que se  pueden generar y cómo podrían generar ingresos.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sp>
        <p:nvSpPr>
          <p:cNvPr id="308" name="Google Shape;308;p38"/>
          <p:cNvSpPr txBox="1"/>
          <p:nvPr>
            <p:ph idx="1" type="body"/>
          </p:nvPr>
        </p:nvSpPr>
        <p:spPr>
          <a:xfrm>
            <a:off x="2641600" y="1690688"/>
            <a:ext cx="8712199"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s-CL"/>
              <a:t>Este modelo se divide en 9 módulos. </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rPr lang="es-CL"/>
              <a:t>Cada uno de ellos representa una pieza fundamental para el diseño y planificación en la generación de ingresos del emprendimiento. </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rPr lang="es-CL"/>
              <a:t>El modelo Canvas ayuda a detectar las áreas a las que haya que dedicarles más esfuerzo.</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ctr">
              <a:lnSpc>
                <a:spcPct val="90000"/>
              </a:lnSpc>
              <a:spcBef>
                <a:spcPts val="0"/>
              </a:spcBef>
              <a:spcAft>
                <a:spcPts val="0"/>
              </a:spcAft>
              <a:buClr>
                <a:schemeClr val="dk1"/>
              </a:buClr>
              <a:buSzPts val="2800"/>
              <a:buNone/>
            </a:pPr>
            <a:r>
              <a:rPr b="1" lang="es-CL" sz="3200">
                <a:solidFill>
                  <a:schemeClr val="accent1"/>
                </a:solidFill>
              </a:rPr>
              <a:t>ANALIZAR, CONOCERSE, DEFINIRSE</a:t>
            </a:r>
            <a:endParaRPr b="1" sz="3200">
              <a:solidFill>
                <a:schemeClr val="accent1"/>
              </a:solidFill>
            </a:endParaRPr>
          </a:p>
        </p:txBody>
      </p:sp>
      <p:pic>
        <p:nvPicPr>
          <p:cNvPr id="309" name="Google Shape;309;p38"/>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310" name="Google Shape;310;p38"/>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sp>
        <p:nvSpPr>
          <p:cNvPr id="311" name="Google Shape;311;p38"/>
          <p:cNvSpPr txBox="1"/>
          <p:nvPr/>
        </p:nvSpPr>
        <p:spPr>
          <a:xfrm>
            <a:off x="2818497" y="552791"/>
            <a:ext cx="9545292"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L" sz="3200" u="none" cap="none" strike="noStrike">
                <a:solidFill>
                  <a:schemeClr val="accent1"/>
                </a:solidFill>
                <a:latin typeface="Calibri"/>
                <a:ea typeface="Calibri"/>
                <a:cs typeface="Calibri"/>
                <a:sym typeface="Calibri"/>
              </a:rPr>
              <a:t>PLANTILLA MODELO CANVAS </a:t>
            </a:r>
            <a:endParaRPr/>
          </a:p>
          <a:p>
            <a:pPr indent="0" lvl="0" marL="0" marR="0" rtl="0" algn="l">
              <a:lnSpc>
                <a:spcPct val="100000"/>
              </a:lnSpc>
              <a:spcBef>
                <a:spcPts val="0"/>
              </a:spcBef>
              <a:spcAft>
                <a:spcPts val="0"/>
              </a:spcAft>
              <a:buNone/>
            </a:pPr>
            <a:r>
              <a:rPr b="1" i="0" lang="es-CL" sz="2000" u="none" cap="none" strike="noStrike">
                <a:solidFill>
                  <a:schemeClr val="accent1"/>
                </a:solidFill>
                <a:latin typeface="Calibri"/>
                <a:ea typeface="Calibri"/>
                <a:cs typeface="Calibri"/>
                <a:sym typeface="Calibri"/>
              </a:rPr>
              <a:t>(Canvas Model de Alex Osterwalder )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b="0" l="0" r="0" t="0"/>
          <a:stretch/>
        </p:blipFill>
        <p:spPr>
          <a:xfrm>
            <a:off x="2404113" y="581249"/>
            <a:ext cx="9187173" cy="6057793"/>
          </a:xfrm>
          <a:prstGeom prst="rect">
            <a:avLst/>
          </a:prstGeom>
          <a:noFill/>
          <a:ln>
            <a:noFill/>
          </a:ln>
        </p:spPr>
      </p:pic>
      <p:sp>
        <p:nvSpPr>
          <p:cNvPr id="317" name="Google Shape;317;p39"/>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18" name="Google Shape;318;p39"/>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319" name="Google Shape;319;p39"/>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0"/>
          <p:cNvPicPr preferRelativeResize="0"/>
          <p:nvPr/>
        </p:nvPicPr>
        <p:blipFill rotWithShape="1">
          <a:blip r:embed="rId3">
            <a:alphaModFix/>
          </a:blip>
          <a:srcRect b="0" l="0" r="0" t="0"/>
          <a:stretch/>
        </p:blipFill>
        <p:spPr>
          <a:xfrm>
            <a:off x="2441366" y="85531"/>
            <a:ext cx="9112668" cy="6407344"/>
          </a:xfrm>
          <a:prstGeom prst="rect">
            <a:avLst/>
          </a:prstGeom>
          <a:noFill/>
          <a:ln>
            <a:noFill/>
          </a:ln>
        </p:spPr>
      </p:pic>
      <p:sp>
        <p:nvSpPr>
          <p:cNvPr id="325" name="Google Shape;325;p40"/>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26" name="Google Shape;326;p40"/>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8ED8"/>
        </a:solidFill>
      </p:bgPr>
    </p:bg>
    <p:spTree>
      <p:nvGrpSpPr>
        <p:cNvPr id="330" name="Shape 330"/>
        <p:cNvGrpSpPr/>
        <p:nvPr/>
      </p:nvGrpSpPr>
      <p:grpSpPr>
        <a:xfrm>
          <a:off x="0" y="0"/>
          <a:ext cx="0" cy="0"/>
          <a:chOff x="0" y="0"/>
          <a:chExt cx="0" cy="0"/>
        </a:xfrm>
      </p:grpSpPr>
      <p:sp>
        <p:nvSpPr>
          <p:cNvPr id="331" name="Google Shape;331;p41"/>
          <p:cNvSpPr txBox="1"/>
          <p:nvPr>
            <p:ph type="title"/>
          </p:nvPr>
        </p:nvSpPr>
        <p:spPr>
          <a:xfrm>
            <a:off x="2426033" y="987991"/>
            <a:ext cx="7562937" cy="7801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s-CL" sz="3959">
                <a:solidFill>
                  <a:schemeClr val="accent1"/>
                </a:solidFill>
                <a:latin typeface="Arial"/>
                <a:ea typeface="Arial"/>
                <a:cs typeface="Arial"/>
                <a:sym typeface="Arial"/>
              </a:rPr>
              <a:t>El orden es importante</a:t>
            </a:r>
            <a:br>
              <a:rPr lang="es-CL" sz="3959">
                <a:latin typeface="Arial"/>
                <a:ea typeface="Arial"/>
                <a:cs typeface="Arial"/>
                <a:sym typeface="Arial"/>
              </a:rPr>
            </a:br>
            <a:br>
              <a:rPr lang="es-CL" sz="3959">
                <a:latin typeface="Arial"/>
                <a:ea typeface="Arial"/>
                <a:cs typeface="Arial"/>
                <a:sym typeface="Arial"/>
              </a:rPr>
            </a:br>
            <a:endParaRPr i="1" sz="3959">
              <a:latin typeface="Arial"/>
              <a:ea typeface="Arial"/>
              <a:cs typeface="Arial"/>
              <a:sym typeface="Arial"/>
            </a:endParaRPr>
          </a:p>
        </p:txBody>
      </p:sp>
      <p:sp>
        <p:nvSpPr>
          <p:cNvPr id="332" name="Google Shape;332;p41"/>
          <p:cNvSpPr txBox="1"/>
          <p:nvPr>
            <p:ph idx="1" type="body"/>
          </p:nvPr>
        </p:nvSpPr>
        <p:spPr>
          <a:xfrm>
            <a:off x="2338877" y="1690688"/>
            <a:ext cx="9641454" cy="4982981"/>
          </a:xfrm>
          <a:prstGeom prst="rect">
            <a:avLst/>
          </a:prstGeom>
          <a:noFill/>
          <a:ln>
            <a:noFill/>
          </a:ln>
        </p:spPr>
        <p:txBody>
          <a:bodyPr anchorCtr="0" anchor="t" bIns="45700" lIns="91425" spcFirstLastPara="1" rIns="91425" wrap="square" tIns="45700">
            <a:normAutofit/>
          </a:bodyPr>
          <a:lstStyle/>
          <a:p>
            <a:pPr indent="-50800" lvl="0" marL="228600" rtl="0" algn="just">
              <a:lnSpc>
                <a:spcPct val="100000"/>
              </a:lnSpc>
              <a:spcBef>
                <a:spcPts val="0"/>
              </a:spcBef>
              <a:spcAft>
                <a:spcPts val="0"/>
              </a:spcAft>
              <a:buSzPts val="2800"/>
              <a:buNone/>
            </a:pPr>
            <a:r>
              <a:rPr i="0" lang="es-CL" sz="2520" u="none" strike="noStrike">
                <a:solidFill>
                  <a:schemeClr val="dk1"/>
                </a:solidFill>
                <a:latin typeface="Calibri"/>
                <a:ea typeface="Calibri"/>
                <a:cs typeface="Calibri"/>
                <a:sym typeface="Calibri"/>
              </a:rPr>
              <a:t>Los bloques en el lienzo de modelos de negocio están distribuidos de una forma concreta. Sin embargo, para llevar a cabo su ejecución, hay que seguir un orden lógico.</a:t>
            </a:r>
            <a:endParaRPr/>
          </a:p>
          <a:p>
            <a:pPr indent="-50800" lvl="0" marL="228600" rtl="0" algn="just">
              <a:lnSpc>
                <a:spcPct val="100000"/>
              </a:lnSpc>
              <a:spcBef>
                <a:spcPts val="0"/>
              </a:spcBef>
              <a:spcAft>
                <a:spcPts val="0"/>
              </a:spcAft>
              <a:buSzPts val="2800"/>
              <a:buNone/>
            </a:pPr>
            <a:r>
              <a:t/>
            </a:r>
            <a:endParaRPr i="0" sz="2520" u="none" strike="noStrike">
              <a:solidFill>
                <a:schemeClr val="dk1"/>
              </a:solidFill>
              <a:latin typeface="Calibri"/>
              <a:ea typeface="Calibri"/>
              <a:cs typeface="Calibri"/>
              <a:sym typeface="Calibri"/>
            </a:endParaRPr>
          </a:p>
          <a:p>
            <a:pPr indent="-50800" lvl="0" marL="228600" rtl="0" algn="just">
              <a:lnSpc>
                <a:spcPct val="100000"/>
              </a:lnSpc>
              <a:spcBef>
                <a:spcPts val="0"/>
              </a:spcBef>
              <a:spcAft>
                <a:spcPts val="0"/>
              </a:spcAft>
              <a:buSzPts val="2800"/>
              <a:buNone/>
            </a:pPr>
            <a:r>
              <a:rPr i="0" lang="es-CL" sz="2520" u="none" strike="noStrike">
                <a:solidFill>
                  <a:schemeClr val="dk1"/>
                </a:solidFill>
                <a:latin typeface="Calibri"/>
                <a:ea typeface="Calibri"/>
                <a:cs typeface="Calibri"/>
                <a:sym typeface="Calibri"/>
              </a:rPr>
              <a:t>La prioridad es descubrir los segmentos de mercado o clientes hacia los que enfocar nuestros esfuerzos. Luego, idear la propuesta de valor y los canales para llegar a ellos estableciendo una relación clara. </a:t>
            </a:r>
            <a:endParaRPr/>
          </a:p>
          <a:p>
            <a:pPr indent="-50800" lvl="0" marL="228600" rtl="0" algn="just">
              <a:lnSpc>
                <a:spcPct val="100000"/>
              </a:lnSpc>
              <a:spcBef>
                <a:spcPts val="0"/>
              </a:spcBef>
              <a:spcAft>
                <a:spcPts val="0"/>
              </a:spcAft>
              <a:buSzPts val="2800"/>
              <a:buNone/>
            </a:pPr>
            <a:r>
              <a:t/>
            </a:r>
            <a:endParaRPr sz="2520">
              <a:solidFill>
                <a:schemeClr val="dk1"/>
              </a:solidFill>
              <a:latin typeface="Calibri"/>
              <a:ea typeface="Calibri"/>
              <a:cs typeface="Calibri"/>
              <a:sym typeface="Calibri"/>
            </a:endParaRPr>
          </a:p>
          <a:p>
            <a:pPr indent="-50800" lvl="0" marL="228600" rtl="0" algn="just">
              <a:lnSpc>
                <a:spcPct val="100000"/>
              </a:lnSpc>
              <a:spcBef>
                <a:spcPts val="0"/>
              </a:spcBef>
              <a:spcAft>
                <a:spcPts val="0"/>
              </a:spcAft>
              <a:buSzPts val="2800"/>
              <a:buNone/>
            </a:pPr>
            <a:r>
              <a:rPr i="0" lang="es-CL" sz="2520" u="none" strike="noStrike">
                <a:solidFill>
                  <a:schemeClr val="dk1"/>
                </a:solidFill>
                <a:latin typeface="Calibri"/>
                <a:ea typeface="Calibri"/>
                <a:cs typeface="Calibri"/>
                <a:sym typeface="Calibri"/>
              </a:rPr>
              <a:t>Las fuentes de ingresos, los recursos, actividades y asociaciones clave, y la estructura de costes, solo tendrán sentido si se basan en lo anterior.</a:t>
            </a:r>
            <a:endParaRPr/>
          </a:p>
          <a:p>
            <a:pPr indent="-50800" lvl="0" marL="228600" rtl="0" algn="just">
              <a:lnSpc>
                <a:spcPct val="100000"/>
              </a:lnSpc>
              <a:spcBef>
                <a:spcPts val="0"/>
              </a:spcBef>
              <a:spcAft>
                <a:spcPts val="0"/>
              </a:spcAft>
              <a:buSzPts val="2800"/>
              <a:buNone/>
            </a:pPr>
            <a:r>
              <a:t/>
            </a:r>
            <a:endParaRPr i="0" sz="2520" u="none" strike="noStrike">
              <a:solidFill>
                <a:schemeClr val="dk1"/>
              </a:solidFill>
              <a:latin typeface="Calibri"/>
              <a:ea typeface="Calibri"/>
              <a:cs typeface="Calibri"/>
              <a:sym typeface="Calibri"/>
            </a:endParaRPr>
          </a:p>
          <a:p>
            <a:pPr indent="-50800" lvl="0" marL="228600" rtl="0" algn="l">
              <a:lnSpc>
                <a:spcPct val="70000"/>
              </a:lnSpc>
              <a:spcBef>
                <a:spcPts val="0"/>
              </a:spcBef>
              <a:spcAft>
                <a:spcPts val="0"/>
              </a:spcAft>
              <a:buClr>
                <a:schemeClr val="dk1"/>
              </a:buClr>
              <a:buSzPts val="2800"/>
              <a:buNone/>
            </a:pPr>
            <a:r>
              <a:t/>
            </a:r>
            <a:endParaRPr sz="1960"/>
          </a:p>
          <a:p>
            <a:pPr indent="-50800" lvl="0" marL="228600" rtl="0" algn="l">
              <a:lnSpc>
                <a:spcPct val="70000"/>
              </a:lnSpc>
              <a:spcBef>
                <a:spcPts val="0"/>
              </a:spcBef>
              <a:spcAft>
                <a:spcPts val="0"/>
              </a:spcAft>
              <a:buClr>
                <a:schemeClr val="dk1"/>
              </a:buClr>
              <a:buSzPts val="2800"/>
              <a:buNone/>
            </a:pPr>
            <a:r>
              <a:t/>
            </a:r>
            <a:endParaRPr sz="1960"/>
          </a:p>
        </p:txBody>
      </p:sp>
      <p:pic>
        <p:nvPicPr>
          <p:cNvPr id="333" name="Google Shape;333;p41"/>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334" name="Google Shape;334;p41"/>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ECFF"/>
        </a:solidFill>
      </p:bgPr>
    </p:bg>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0"/>
          <a:stretch/>
        </p:blipFill>
        <p:spPr>
          <a:xfrm>
            <a:off x="2068497" y="574267"/>
            <a:ext cx="10123503" cy="5694470"/>
          </a:xfrm>
          <a:prstGeom prst="rect">
            <a:avLst/>
          </a:prstGeom>
          <a:noFill/>
          <a:ln>
            <a:noFill/>
          </a:ln>
        </p:spPr>
      </p:pic>
      <p:pic>
        <p:nvPicPr>
          <p:cNvPr id="99" name="Google Shape;99;p15"/>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00" name="Google Shape;100;p15"/>
          <p:cNvPicPr preferRelativeResize="0"/>
          <p:nvPr/>
        </p:nvPicPr>
        <p:blipFill rotWithShape="1">
          <a:blip r:embed="rId5">
            <a:alphaModFix/>
          </a:blip>
          <a:srcRect b="0" l="0" r="0" t="0"/>
          <a:stretch/>
        </p:blipFill>
        <p:spPr>
          <a:xfrm>
            <a:off x="10076729" y="216024"/>
            <a:ext cx="1953006" cy="93250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2"/>
          <p:cNvPicPr preferRelativeResize="0"/>
          <p:nvPr/>
        </p:nvPicPr>
        <p:blipFill rotWithShape="1">
          <a:blip r:embed="rId3">
            <a:alphaModFix/>
          </a:blip>
          <a:srcRect b="0" l="0" r="0" t="0"/>
          <a:stretch/>
        </p:blipFill>
        <p:spPr>
          <a:xfrm>
            <a:off x="2319750" y="140300"/>
            <a:ext cx="9368124" cy="6577374"/>
          </a:xfrm>
          <a:prstGeom prst="rect">
            <a:avLst/>
          </a:prstGeom>
          <a:noFill/>
          <a:ln>
            <a:noFill/>
          </a:ln>
        </p:spPr>
      </p:pic>
      <p:sp>
        <p:nvSpPr>
          <p:cNvPr id="340" name="Google Shape;340;p42"/>
          <p:cNvSpPr txBox="1"/>
          <p:nvPr>
            <p:ph type="title"/>
          </p:nvPr>
        </p:nvSpPr>
        <p:spPr>
          <a:xfrm>
            <a:off x="2506963" y="321175"/>
            <a:ext cx="8993700" cy="6492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41" name="Google Shape;341;p42"/>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342" name="Google Shape;342;p42"/>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48" name="Google Shape;348;p43"/>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349" name="Google Shape;349;p43"/>
          <p:cNvPicPr preferRelativeResize="0"/>
          <p:nvPr/>
        </p:nvPicPr>
        <p:blipFill rotWithShape="1">
          <a:blip r:embed="rId4">
            <a:alphaModFix/>
          </a:blip>
          <a:srcRect b="0" l="0" r="0" t="0"/>
          <a:stretch/>
        </p:blipFill>
        <p:spPr>
          <a:xfrm>
            <a:off x="8366078" y="4403176"/>
            <a:ext cx="3367395" cy="2525546"/>
          </a:xfrm>
          <a:prstGeom prst="rect">
            <a:avLst/>
          </a:prstGeom>
          <a:noFill/>
          <a:ln>
            <a:noFill/>
          </a:ln>
        </p:spPr>
      </p:pic>
      <p:pic>
        <p:nvPicPr>
          <p:cNvPr id="350" name="Google Shape;350;p43"/>
          <p:cNvPicPr preferRelativeResize="0"/>
          <p:nvPr/>
        </p:nvPicPr>
        <p:blipFill rotWithShape="1">
          <a:blip r:embed="rId5">
            <a:alphaModFix/>
          </a:blip>
          <a:srcRect b="0" l="0" r="0" t="0"/>
          <a:stretch/>
        </p:blipFill>
        <p:spPr>
          <a:xfrm>
            <a:off x="10728525" y="-122237"/>
            <a:ext cx="1633825" cy="780109"/>
          </a:xfrm>
          <a:prstGeom prst="rect">
            <a:avLst/>
          </a:prstGeom>
          <a:noFill/>
          <a:ln>
            <a:noFill/>
          </a:ln>
        </p:spPr>
      </p:pic>
      <p:sp>
        <p:nvSpPr>
          <p:cNvPr id="351" name="Google Shape;351;p43"/>
          <p:cNvSpPr txBox="1"/>
          <p:nvPr/>
        </p:nvSpPr>
        <p:spPr>
          <a:xfrm>
            <a:off x="2261926" y="657872"/>
            <a:ext cx="9471547" cy="4342279"/>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i="0" lang="es-CL" sz="1800" u="none" cap="none" strike="noStrike">
                <a:solidFill>
                  <a:srgbClr val="000000"/>
                </a:solidFill>
                <a:latin typeface="Calibri"/>
                <a:ea typeface="Calibri"/>
                <a:cs typeface="Calibri"/>
                <a:sym typeface="Calibri"/>
              </a:rPr>
              <a:t>Segmentos de clientes.</a:t>
            </a:r>
            <a:r>
              <a:rPr b="0" i="0" lang="es-CL" sz="1800" u="none" cap="none" strike="noStrike">
                <a:solidFill>
                  <a:srgbClr val="000000"/>
                </a:solidFill>
                <a:latin typeface="Calibri"/>
                <a:ea typeface="Calibri"/>
                <a:cs typeface="Calibri"/>
                <a:sym typeface="Calibri"/>
              </a:rPr>
              <a:t> Los grupos de personas a los cuales se quiere ofrecer el producto/servicio. Son la base del negocio, así que se deben conocer perfectamente. Debemos ser capaces de conocer sus problemas, prioridades y necesidades.  Es importante ser realista en este apartado ya que un error que se suele cometer es creer que todo el mundo va a comprar nuestro producto.</a:t>
            </a:r>
            <a:endParaRPr/>
          </a:p>
          <a:p>
            <a:pPr indent="0" lvl="0" marL="0" marR="0" rtl="0" algn="just">
              <a:lnSpc>
                <a:spcPct val="107000"/>
              </a:lnSpc>
              <a:spcBef>
                <a:spcPts val="80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7000"/>
              </a:lnSpc>
              <a:spcBef>
                <a:spcPts val="800"/>
              </a:spcBef>
              <a:spcAft>
                <a:spcPts val="0"/>
              </a:spcAft>
              <a:buNone/>
            </a:pPr>
            <a:r>
              <a:rPr b="1" i="0" lang="es-CL" sz="1800" u="none" cap="none" strike="noStrike">
                <a:solidFill>
                  <a:srgbClr val="000000"/>
                </a:solidFill>
                <a:latin typeface="Calibri"/>
                <a:ea typeface="Calibri"/>
                <a:cs typeface="Calibri"/>
                <a:sym typeface="Calibri"/>
              </a:rPr>
              <a:t>Propuesta de valor</a:t>
            </a:r>
            <a:r>
              <a:rPr b="0" i="0" lang="es-CL" sz="1800" u="none" cap="none" strike="noStrike">
                <a:solidFill>
                  <a:srgbClr val="000000"/>
                </a:solidFill>
                <a:latin typeface="Calibri"/>
                <a:ea typeface="Calibri"/>
                <a:cs typeface="Calibri"/>
                <a:sym typeface="Calibri"/>
              </a:rPr>
              <a:t>. Explica el producto/servicio que se ofrece a los clientes ¿Qué características y beneficios tiene tu producto o servicio? Este quizás es uno de los puntos más importantes en el que se define qué tipo de estrategia vamos a seguir ¿Qué aporta de diferente? </a:t>
            </a:r>
            <a:endParaRPr/>
          </a:p>
          <a:p>
            <a:pPr indent="0" lvl="0" marL="0" marR="0" rtl="0" algn="just">
              <a:lnSpc>
                <a:spcPct val="107000"/>
              </a:lnSpc>
              <a:spcBef>
                <a:spcPts val="80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7000"/>
              </a:lnSpc>
              <a:spcBef>
                <a:spcPts val="800"/>
              </a:spcBef>
              <a:spcAft>
                <a:spcPts val="0"/>
              </a:spcAft>
              <a:buNone/>
            </a:pPr>
            <a:r>
              <a:rPr b="1" i="0" lang="es-CL" sz="1800" u="none" cap="none" strike="noStrike">
                <a:solidFill>
                  <a:srgbClr val="000000"/>
                </a:solidFill>
                <a:latin typeface="Calibri"/>
                <a:ea typeface="Calibri"/>
                <a:cs typeface="Calibri"/>
                <a:sym typeface="Calibri"/>
              </a:rPr>
              <a:t>Canales.</a:t>
            </a:r>
            <a:r>
              <a:rPr b="0" i="0" lang="es-CL" sz="1800" u="none" cap="none" strike="noStrike">
                <a:solidFill>
                  <a:srgbClr val="000000"/>
                </a:solidFill>
                <a:latin typeface="Calibri"/>
                <a:ea typeface="Calibri"/>
                <a:cs typeface="Calibri"/>
                <a:sym typeface="Calibri"/>
              </a:rPr>
              <a:t> Identifica cuál va a ser el medio por el que vas a hacer llegar tu propuesta de valor a tu segmento de clientes ¿cómo llegaremos a nuestros clientes? Eficacia y sencillez priman en este proceso. Ej: La entrega de un pedido, la profesionalidad de la logística, la capacidad de resolución de problemas, etc.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57" name="Google Shape;357;p44"/>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358" name="Google Shape;358;p44"/>
          <p:cNvPicPr preferRelativeResize="0"/>
          <p:nvPr/>
        </p:nvPicPr>
        <p:blipFill rotWithShape="1">
          <a:blip r:embed="rId4">
            <a:alphaModFix/>
          </a:blip>
          <a:srcRect b="0" l="0" r="0" t="0"/>
          <a:stretch/>
        </p:blipFill>
        <p:spPr>
          <a:xfrm>
            <a:off x="10625276" y="-24930"/>
            <a:ext cx="1633825" cy="780109"/>
          </a:xfrm>
          <a:prstGeom prst="rect">
            <a:avLst/>
          </a:prstGeom>
          <a:noFill/>
          <a:ln>
            <a:noFill/>
          </a:ln>
        </p:spPr>
      </p:pic>
      <p:sp>
        <p:nvSpPr>
          <p:cNvPr id="359" name="Google Shape;359;p44"/>
          <p:cNvSpPr txBox="1"/>
          <p:nvPr/>
        </p:nvSpPr>
        <p:spPr>
          <a:xfrm>
            <a:off x="2068497" y="755179"/>
            <a:ext cx="9911835" cy="4921358"/>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i="0" lang="es-CL" sz="1800" u="none" cap="none" strike="noStrike">
                <a:solidFill>
                  <a:srgbClr val="000000"/>
                </a:solidFill>
                <a:latin typeface="Calibri"/>
                <a:ea typeface="Calibri"/>
                <a:cs typeface="Calibri"/>
                <a:sym typeface="Calibri"/>
              </a:rPr>
              <a:t>Relación con los clientes</a:t>
            </a:r>
            <a:r>
              <a:rPr b="0" i="0" lang="es-CL" sz="1800" u="none" cap="none" strike="noStrike">
                <a:solidFill>
                  <a:srgbClr val="000000"/>
                </a:solidFill>
                <a:latin typeface="Calibri"/>
                <a:ea typeface="Calibri"/>
                <a:cs typeface="Calibri"/>
                <a:sym typeface="Calibri"/>
              </a:rPr>
              <a:t>. ¿Cómo vas a relacionarte con tus clientes? Debemos de "enamorar" a nuestros clientes, y el tipo de relación que lleve con ellos será crucial para lograrlo. Puede ser personalizada, por teléfono, por email, por web, etc. Hay distintas relaciones con distintos segmentos, no con todos nuestros clientes siempre nos relacionamos igual. Ej: venta x internet, generar una reunión previa para dar a conocer, reuniones virtuales, a mi cliente se llega por mercado público,etc.</a:t>
            </a:r>
            <a:endParaRPr/>
          </a:p>
          <a:p>
            <a:pPr indent="0" lvl="0" marL="0" marR="0" rtl="0" algn="just">
              <a:lnSpc>
                <a:spcPct val="107000"/>
              </a:lnSpc>
              <a:spcBef>
                <a:spcPts val="80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7000"/>
              </a:lnSpc>
              <a:spcBef>
                <a:spcPts val="800"/>
              </a:spcBef>
              <a:spcAft>
                <a:spcPts val="0"/>
              </a:spcAft>
              <a:buNone/>
            </a:pPr>
            <a:r>
              <a:rPr b="1" i="0" lang="es-CL" sz="1800" u="none" cap="none" strike="noStrike">
                <a:solidFill>
                  <a:srgbClr val="000000"/>
                </a:solidFill>
                <a:latin typeface="Calibri"/>
                <a:ea typeface="Calibri"/>
                <a:cs typeface="Calibri"/>
                <a:sym typeface="Calibri"/>
              </a:rPr>
              <a:t>Fuentes de ingresos.</a:t>
            </a:r>
            <a:r>
              <a:rPr b="0" i="0" lang="es-CL" sz="1800" u="none" cap="none" strike="noStrike">
                <a:solidFill>
                  <a:srgbClr val="000000"/>
                </a:solidFill>
                <a:latin typeface="Calibri"/>
                <a:ea typeface="Calibri"/>
                <a:cs typeface="Calibri"/>
                <a:sym typeface="Calibri"/>
              </a:rPr>
              <a:t> Hay que tener claro cómo vas a generar ingresos. Al principio pon todas las opciones que se te ocurran y posteriormente testea cómo y cuánto está dispuesto a pagar tu cliente. Hay la posibilidad de mezclar varios de estas fuentes de ingresos.</a:t>
            </a:r>
            <a:endParaRPr/>
          </a:p>
          <a:p>
            <a:pPr indent="0" lvl="0" marL="0" marR="0" rtl="0" algn="just">
              <a:lnSpc>
                <a:spcPct val="107000"/>
              </a:lnSpc>
              <a:spcBef>
                <a:spcPts val="80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7000"/>
              </a:lnSpc>
              <a:spcBef>
                <a:spcPts val="800"/>
              </a:spcBef>
              <a:spcAft>
                <a:spcPts val="0"/>
              </a:spcAft>
              <a:buNone/>
            </a:pPr>
            <a:r>
              <a:rPr b="1" i="0" lang="es-CL" sz="1800" u="none" cap="none" strike="noStrike">
                <a:solidFill>
                  <a:srgbClr val="000000"/>
                </a:solidFill>
                <a:latin typeface="Calibri"/>
                <a:ea typeface="Calibri"/>
                <a:cs typeface="Calibri"/>
                <a:sym typeface="Calibri"/>
              </a:rPr>
              <a:t>Recursos Clave</a:t>
            </a:r>
            <a:r>
              <a:rPr b="0" i="0" lang="es-CL" sz="1800" u="none" cap="none" strike="noStrike">
                <a:solidFill>
                  <a:srgbClr val="000000"/>
                </a:solidFill>
                <a:latin typeface="Calibri"/>
                <a:ea typeface="Calibri"/>
                <a:cs typeface="Calibri"/>
                <a:sym typeface="Calibri"/>
              </a:rPr>
              <a:t>. En este bloque se definen cada uno de los recursos que se requieren para que funcione su modelo de negocios. Describe los recursos financieros (capital inicial, préstamos o inversionistas), recursos humanos (qué y cuánto personal necesitaremos para poder desarrollar nuestro proyecto), los recursos físicos (computadores, impresora, oficina física, etc.) o recursos intelectuales (derechos de autor, datos o una patente).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65" name="Google Shape;365;p45"/>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366" name="Google Shape;366;p45"/>
          <p:cNvPicPr preferRelativeResize="0"/>
          <p:nvPr/>
        </p:nvPicPr>
        <p:blipFill rotWithShape="1">
          <a:blip r:embed="rId4">
            <a:alphaModFix/>
          </a:blip>
          <a:srcRect b="0" l="0" r="0" t="0"/>
          <a:stretch/>
        </p:blipFill>
        <p:spPr>
          <a:xfrm>
            <a:off x="8520184" y="4189862"/>
            <a:ext cx="3557516" cy="2668137"/>
          </a:xfrm>
          <a:prstGeom prst="rect">
            <a:avLst/>
          </a:prstGeom>
          <a:noFill/>
          <a:ln>
            <a:noFill/>
          </a:ln>
        </p:spPr>
      </p:pic>
      <p:pic>
        <p:nvPicPr>
          <p:cNvPr id="367" name="Google Shape;367;p45"/>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368" name="Google Shape;368;p45"/>
          <p:cNvSpPr txBox="1"/>
          <p:nvPr/>
        </p:nvSpPr>
        <p:spPr>
          <a:xfrm>
            <a:off x="2210937" y="887104"/>
            <a:ext cx="9769394"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L" sz="1800" u="none" cap="none" strike="noStrike">
                <a:solidFill>
                  <a:srgbClr val="000000"/>
                </a:solidFill>
                <a:latin typeface="Calibri"/>
                <a:ea typeface="Calibri"/>
                <a:cs typeface="Calibri"/>
                <a:sym typeface="Calibri"/>
              </a:rPr>
              <a:t>Actividades clave. </a:t>
            </a:r>
            <a:r>
              <a:rPr b="0" i="0" lang="es-CL" sz="1800" u="none" cap="none" strike="noStrike">
                <a:solidFill>
                  <a:srgbClr val="000000"/>
                </a:solidFill>
                <a:latin typeface="Calibri"/>
                <a:ea typeface="Calibri"/>
                <a:cs typeface="Calibri"/>
                <a:sym typeface="Calibri"/>
              </a:rPr>
              <a:t>Para cumplir con nuestra propuesta de valor a través de los canales seleccionados y estableciendo el tipo de relación con el cliente que requiere nuestro negocio, es necesario realizar una serie de actividades claves. Estas actividades pueden ser: de Producción, Solución de problemas, Plataforma / Red, Diseño, etc.</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L" sz="1800" u="none" cap="none" strike="noStrike">
                <a:solidFill>
                  <a:srgbClr val="000000"/>
                </a:solidFill>
                <a:latin typeface="Calibri"/>
                <a:ea typeface="Calibri"/>
                <a:cs typeface="Calibri"/>
                <a:sym typeface="Calibri"/>
              </a:rPr>
              <a:t>Socios Clave</a:t>
            </a:r>
            <a:r>
              <a:rPr b="0" i="0" lang="es-CL" sz="1800" u="none" cap="none" strike="noStrike">
                <a:solidFill>
                  <a:srgbClr val="000000"/>
                </a:solidFill>
                <a:latin typeface="Calibri"/>
                <a:ea typeface="Calibri"/>
                <a:cs typeface="Calibri"/>
                <a:sym typeface="Calibri"/>
              </a:rPr>
              <a:t>. Identificar y establecer alianzas estratégicas con los socios adecuados trae diversas ventajas ¿Quiénes son o van a ser tus proveedores, alianzas estratégicas, colaboradores, etc.?¿Con quiénes cuentas? ¿puedes crecer si te asocias? </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L" sz="1800" u="none" cap="none" strike="noStrike">
                <a:solidFill>
                  <a:srgbClr val="000000"/>
                </a:solidFill>
                <a:latin typeface="Calibri"/>
                <a:ea typeface="Calibri"/>
                <a:cs typeface="Calibri"/>
                <a:sym typeface="Calibri"/>
              </a:rPr>
              <a:t>Estructura de costes</a:t>
            </a:r>
            <a:r>
              <a:rPr b="0" i="0" lang="es-CL" sz="1800" u="none" cap="none" strike="noStrike">
                <a:solidFill>
                  <a:srgbClr val="000000"/>
                </a:solidFill>
                <a:latin typeface="Calibri"/>
                <a:ea typeface="Calibri"/>
                <a:cs typeface="Calibri"/>
                <a:sym typeface="Calibri"/>
              </a:rPr>
              <a:t>. En este punto hay que apuntar tanto los costes iniciales para poner en marcha el proyecto, como puede ser un vehículo o un proyector, los costes variables, como compras de material y los costes fijos, como el personal o el alquiler. El objetivo básico de este punto es conocer y optimizar los costos variables, fijos y como se puede aprovechar las economías de escala o de alcance.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374" name="Google Shape;374;p46"/>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375" name="Google Shape;375;p46"/>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376" name="Google Shape;376;p46"/>
          <p:cNvPicPr preferRelativeResize="0"/>
          <p:nvPr/>
        </p:nvPicPr>
        <p:blipFill rotWithShape="1">
          <a:blip r:embed="rId5">
            <a:alphaModFix/>
          </a:blip>
          <a:srcRect b="0" l="0" r="0" t="0"/>
          <a:stretch/>
        </p:blipFill>
        <p:spPr>
          <a:xfrm>
            <a:off x="4311650" y="2717681"/>
            <a:ext cx="5372100" cy="3933825"/>
          </a:xfrm>
          <a:prstGeom prst="rect">
            <a:avLst/>
          </a:prstGeom>
          <a:noFill/>
          <a:ln>
            <a:noFill/>
          </a:ln>
        </p:spPr>
      </p:pic>
      <p:sp>
        <p:nvSpPr>
          <p:cNvPr id="377" name="Google Shape;377;p46"/>
          <p:cNvSpPr txBox="1"/>
          <p:nvPr/>
        </p:nvSpPr>
        <p:spPr>
          <a:xfrm>
            <a:off x="3748206" y="841161"/>
            <a:ext cx="6498987"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L" sz="2400" u="none" cap="none" strike="noStrike">
                <a:solidFill>
                  <a:srgbClr val="000000"/>
                </a:solidFill>
                <a:latin typeface="Arial"/>
                <a:ea typeface="Arial"/>
                <a:cs typeface="Arial"/>
                <a:sym typeface="Arial"/>
              </a:rPr>
              <a:t>Cualquier bloque será susceptible de sufrir alteraciones que posiblemente afecten a los demás. Lo ideal es tener en cuenta estos cambios a modo de </a:t>
            </a:r>
            <a:r>
              <a:rPr b="1" i="0" lang="es-CL" sz="2400" u="none" cap="none" strike="noStrike">
                <a:solidFill>
                  <a:schemeClr val="accent1"/>
                </a:solidFill>
                <a:latin typeface="Arial"/>
                <a:ea typeface="Arial"/>
                <a:cs typeface="Arial"/>
                <a:sym typeface="Arial"/>
              </a:rPr>
              <a:t>iteraciones</a:t>
            </a:r>
            <a:r>
              <a:rPr b="0" i="0" lang="es-CL" sz="2400" u="none" cap="none" strike="noStrike">
                <a:solidFill>
                  <a:srgbClr val="000000"/>
                </a:solidFill>
                <a:latin typeface="Arial"/>
                <a:ea typeface="Arial"/>
                <a:cs typeface="Arial"/>
                <a:sym typeface="Arial"/>
              </a:rPr>
              <a:t>, incluyendo las fechas en las que se realizan para generar un historial.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sp>
        <p:nvSpPr>
          <p:cNvPr id="383" name="Google Shape;383;p47"/>
          <p:cNvSpPr txBox="1"/>
          <p:nvPr>
            <p:ph idx="1" type="body"/>
          </p:nvPr>
        </p:nvSpPr>
        <p:spPr>
          <a:xfrm>
            <a:off x="2641600" y="199729"/>
            <a:ext cx="8712199"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s-CL"/>
              <a:t>Link canvas online </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rPr lang="es-CL" u="sng">
                <a:solidFill>
                  <a:schemeClr val="hlink"/>
                </a:solidFill>
                <a:hlinkClick r:id="rId3"/>
              </a:rPr>
              <a:t>http://es.docxpresso.com/documents/preview/195?options={%22enduserid%22:%22%22,%22access%22:%22authenticated%22}</a:t>
            </a:r>
            <a:endParaRPr/>
          </a:p>
          <a:p>
            <a:pPr indent="-50800" lvl="0" marL="228600" rtl="0" algn="l">
              <a:lnSpc>
                <a:spcPct val="90000"/>
              </a:lnSpc>
              <a:spcBef>
                <a:spcPts val="0"/>
              </a:spcBef>
              <a:spcAft>
                <a:spcPts val="0"/>
              </a:spcAft>
              <a:buClr>
                <a:schemeClr val="dk1"/>
              </a:buClr>
              <a:buSzPts val="2800"/>
              <a:buNone/>
            </a:pPr>
            <a:r>
              <a:t/>
            </a:r>
            <a:endParaRPr/>
          </a:p>
        </p:txBody>
      </p:sp>
      <p:pic>
        <p:nvPicPr>
          <p:cNvPr id="384" name="Google Shape;384;p47"/>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385" name="Google Shape;385;p47"/>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pic>
        <p:nvPicPr>
          <p:cNvPr id="386" name="Google Shape;386;p47"/>
          <p:cNvPicPr preferRelativeResize="0"/>
          <p:nvPr/>
        </p:nvPicPr>
        <p:blipFill rotWithShape="1">
          <a:blip r:embed="rId6">
            <a:alphaModFix/>
          </a:blip>
          <a:srcRect b="0" l="0" r="0" t="0"/>
          <a:stretch/>
        </p:blipFill>
        <p:spPr>
          <a:xfrm>
            <a:off x="3680683" y="2375398"/>
            <a:ext cx="7188878" cy="42328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sp>
        <p:nvSpPr>
          <p:cNvPr id="392" name="Google Shape;392;p48"/>
          <p:cNvSpPr txBox="1"/>
          <p:nvPr>
            <p:ph idx="1" type="body"/>
          </p:nvPr>
        </p:nvSpPr>
        <p:spPr>
          <a:xfrm>
            <a:off x="3268026" y="1881613"/>
            <a:ext cx="87123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b="1" lang="es-CL">
                <a:solidFill>
                  <a:schemeClr val="accent1"/>
                </a:solidFill>
              </a:rPr>
              <a:t>RECURSOS Y BIBLIOGRAFÍA</a:t>
            </a:r>
            <a:endParaRPr/>
          </a:p>
          <a:p>
            <a:pPr indent="-50800" lvl="0" marL="228600" rtl="0" algn="l">
              <a:lnSpc>
                <a:spcPct val="90000"/>
              </a:lnSpc>
              <a:spcBef>
                <a:spcPts val="0"/>
              </a:spcBef>
              <a:spcAft>
                <a:spcPts val="0"/>
              </a:spcAft>
              <a:buClr>
                <a:schemeClr val="dk1"/>
              </a:buClr>
              <a:buSzPts val="2800"/>
              <a:buNone/>
            </a:pPr>
            <a:r>
              <a:t/>
            </a:r>
            <a:endParaRPr/>
          </a:p>
          <a:p>
            <a:pPr indent="-342900" lvl="0" marL="520700" rtl="0" algn="l">
              <a:lnSpc>
                <a:spcPct val="90000"/>
              </a:lnSpc>
              <a:spcBef>
                <a:spcPts val="0"/>
              </a:spcBef>
              <a:spcAft>
                <a:spcPts val="0"/>
              </a:spcAft>
              <a:buClr>
                <a:schemeClr val="dk1"/>
              </a:buClr>
              <a:buSzPts val="2800"/>
              <a:buFont typeface="Calibri"/>
              <a:buChar char="-"/>
            </a:pPr>
            <a:r>
              <a:rPr b="1" lang="es-CL" sz="2000" u="sng">
                <a:solidFill>
                  <a:schemeClr val="hlink"/>
                </a:solidFill>
                <a:hlinkClick r:id="rId3"/>
              </a:rPr>
              <a:t>“Desarrollo a escala humana Opciones para el futuro”; </a:t>
            </a:r>
            <a:r>
              <a:rPr lang="es-CL" sz="2000" u="sng">
                <a:solidFill>
                  <a:schemeClr val="hlink"/>
                </a:solidFill>
                <a:hlinkClick r:id="rId4"/>
              </a:rPr>
              <a:t>Manfred Max-Neef, Antonio Elizalde, Martín Hopenhayn</a:t>
            </a:r>
            <a:endParaRPr sz="2000"/>
          </a:p>
          <a:p>
            <a:pPr indent="-457200" lvl="0" marL="635000" rtl="0" algn="l">
              <a:lnSpc>
                <a:spcPct val="90000"/>
              </a:lnSpc>
              <a:spcBef>
                <a:spcPts val="0"/>
              </a:spcBef>
              <a:spcAft>
                <a:spcPts val="0"/>
              </a:spcAft>
              <a:buClr>
                <a:schemeClr val="dk1"/>
              </a:buClr>
              <a:buSzPts val="2800"/>
              <a:buFont typeface="Calibri"/>
              <a:buChar char="-"/>
            </a:pPr>
            <a:r>
              <a:rPr lang="es-CL" sz="2000" u="sng">
                <a:solidFill>
                  <a:schemeClr val="hlink"/>
                </a:solidFill>
                <a:hlinkClick r:id="rId5"/>
              </a:rPr>
              <a:t>Guía Didáctica Modelo Canvas</a:t>
            </a:r>
            <a:endParaRPr sz="2000"/>
          </a:p>
          <a:p>
            <a:pPr indent="-457200" lvl="0" marL="635000" rtl="0" algn="l">
              <a:lnSpc>
                <a:spcPct val="90000"/>
              </a:lnSpc>
              <a:spcBef>
                <a:spcPts val="0"/>
              </a:spcBef>
              <a:spcAft>
                <a:spcPts val="0"/>
              </a:spcAft>
              <a:buClr>
                <a:schemeClr val="dk1"/>
              </a:buClr>
              <a:buSzPts val="2800"/>
              <a:buFont typeface="Calibri"/>
              <a:buChar char="-"/>
            </a:pPr>
            <a:r>
              <a:rPr lang="es-CL" sz="2000" u="sng">
                <a:solidFill>
                  <a:schemeClr val="hlink"/>
                </a:solidFill>
                <a:hlinkClick r:id="rId6"/>
              </a:rPr>
              <a:t>Calculadora bruto líquido para BH</a:t>
            </a:r>
            <a:br>
              <a:rPr lang="es-CL" sz="2000"/>
            </a:br>
            <a:endParaRPr sz="2000"/>
          </a:p>
          <a:p>
            <a:pPr indent="-457200" lvl="0" marL="635000" rtl="0" algn="l">
              <a:lnSpc>
                <a:spcPct val="90000"/>
              </a:lnSpc>
              <a:spcBef>
                <a:spcPts val="0"/>
              </a:spcBef>
              <a:spcAft>
                <a:spcPts val="0"/>
              </a:spcAft>
              <a:buClr>
                <a:schemeClr val="dk1"/>
              </a:buClr>
              <a:buSzPts val="2800"/>
              <a:buFont typeface="Calibri"/>
              <a:buChar char="-"/>
            </a:pPr>
            <a:r>
              <a:rPr lang="es-CL" sz="2000" u="sng">
                <a:solidFill>
                  <a:schemeClr val="hlink"/>
                </a:solidFill>
                <a:hlinkClick r:id="rId7"/>
              </a:rPr>
              <a:t>Manual de Gestión para Cooperativas en Cultura, Proyecto Trama</a:t>
            </a:r>
            <a:endParaRPr sz="2000"/>
          </a:p>
          <a:p>
            <a:pPr indent="0" lvl="0" marL="177800" rtl="0" algn="l">
              <a:lnSpc>
                <a:spcPct val="90000"/>
              </a:lnSpc>
              <a:spcBef>
                <a:spcPts val="0"/>
              </a:spcBef>
              <a:spcAft>
                <a:spcPts val="0"/>
              </a:spcAft>
              <a:buClr>
                <a:schemeClr val="dk1"/>
              </a:buClr>
              <a:buSzPts val="2800"/>
              <a:buNone/>
            </a:pPr>
            <a:r>
              <a:t/>
            </a:r>
            <a:endParaRPr/>
          </a:p>
        </p:txBody>
      </p:sp>
      <p:pic>
        <p:nvPicPr>
          <p:cNvPr id="393" name="Google Shape;393;p48"/>
          <p:cNvPicPr preferRelativeResize="0"/>
          <p:nvPr/>
        </p:nvPicPr>
        <p:blipFill rotWithShape="1">
          <a:blip r:embed="rId8">
            <a:alphaModFix/>
          </a:blip>
          <a:srcRect b="13137" l="23884" r="65194" t="19546"/>
          <a:stretch/>
        </p:blipFill>
        <p:spPr>
          <a:xfrm>
            <a:off x="0" y="0"/>
            <a:ext cx="2068497" cy="6858000"/>
          </a:xfrm>
          <a:prstGeom prst="rect">
            <a:avLst/>
          </a:prstGeom>
          <a:noFill/>
          <a:ln>
            <a:noFill/>
          </a:ln>
        </p:spPr>
      </p:pic>
      <p:pic>
        <p:nvPicPr>
          <p:cNvPr id="394" name="Google Shape;394;p48"/>
          <p:cNvPicPr preferRelativeResize="0"/>
          <p:nvPr/>
        </p:nvPicPr>
        <p:blipFill rotWithShape="1">
          <a:blip r:embed="rId9">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400" name="Google Shape;400;p49"/>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401" name="Google Shape;401;p49"/>
          <p:cNvPicPr preferRelativeResize="0"/>
          <p:nvPr/>
        </p:nvPicPr>
        <p:blipFill rotWithShape="1">
          <a:blip r:embed="rId4">
            <a:alphaModFix/>
          </a:blip>
          <a:srcRect b="0" l="0" r="0" t="0"/>
          <a:stretch/>
        </p:blipFill>
        <p:spPr>
          <a:xfrm>
            <a:off x="10346506" y="218958"/>
            <a:ext cx="1633825" cy="780109"/>
          </a:xfrm>
          <a:prstGeom prst="rect">
            <a:avLst/>
          </a:prstGeom>
          <a:noFill/>
          <a:ln>
            <a:noFill/>
          </a:ln>
        </p:spPr>
      </p:pic>
      <p:pic>
        <p:nvPicPr>
          <p:cNvPr id="402" name="Google Shape;402;p49"/>
          <p:cNvPicPr preferRelativeResize="0"/>
          <p:nvPr/>
        </p:nvPicPr>
        <p:blipFill rotWithShape="1">
          <a:blip r:embed="rId5">
            <a:alphaModFix/>
          </a:blip>
          <a:srcRect b="0" l="0" r="0" t="0"/>
          <a:stretch/>
        </p:blipFill>
        <p:spPr>
          <a:xfrm>
            <a:off x="2843461" y="1211622"/>
            <a:ext cx="3252539" cy="4434756"/>
          </a:xfrm>
          <a:prstGeom prst="rect">
            <a:avLst/>
          </a:prstGeom>
          <a:noFill/>
          <a:ln>
            <a:noFill/>
          </a:ln>
        </p:spPr>
      </p:pic>
      <p:pic>
        <p:nvPicPr>
          <p:cNvPr id="403" name="Google Shape;403;p49"/>
          <p:cNvPicPr preferRelativeResize="0"/>
          <p:nvPr/>
        </p:nvPicPr>
        <p:blipFill rotWithShape="1">
          <a:blip r:embed="rId6">
            <a:alphaModFix/>
          </a:blip>
          <a:srcRect b="0" l="0" r="0" t="0"/>
          <a:stretch/>
        </p:blipFill>
        <p:spPr>
          <a:xfrm>
            <a:off x="6505951" y="2737518"/>
            <a:ext cx="4437897" cy="14173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ECFF"/>
        </a:solidFill>
      </p:bgPr>
    </p:bg>
    <p:spTree>
      <p:nvGrpSpPr>
        <p:cNvPr id="104" name="Shape 104"/>
        <p:cNvGrpSpPr/>
        <p:nvPr/>
      </p:nvGrpSpPr>
      <p:grpSpPr>
        <a:xfrm>
          <a:off x="0" y="0"/>
          <a:ext cx="0" cy="0"/>
          <a:chOff x="0" y="0"/>
          <a:chExt cx="0" cy="0"/>
        </a:xfrm>
      </p:grpSpPr>
      <p:sp>
        <p:nvSpPr>
          <p:cNvPr id="105" name="Google Shape;105;p16"/>
          <p:cNvSpPr/>
          <p:nvPr/>
        </p:nvSpPr>
        <p:spPr>
          <a:xfrm>
            <a:off x="2068497" y="486697"/>
            <a:ext cx="10123503" cy="63713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6" name="Google Shape;106;p16"/>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07" name="Google Shape;107;p16"/>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rotWithShape="1">
          <a:blip r:embed="rId3">
            <a:alphaModFix/>
          </a:blip>
          <a:srcRect b="679" l="0" r="-1" t="0"/>
          <a:stretch/>
        </p:blipFill>
        <p:spPr>
          <a:xfrm>
            <a:off x="1905000" y="0"/>
            <a:ext cx="10286999" cy="6857999"/>
          </a:xfrm>
          <a:prstGeom prst="rect">
            <a:avLst/>
          </a:prstGeom>
          <a:noFill/>
          <a:ln>
            <a:noFill/>
          </a:ln>
        </p:spPr>
      </p:pic>
      <p:sp>
        <p:nvSpPr>
          <p:cNvPr id="113" name="Google Shape;113;p17"/>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14" name="Google Shape;114;p17"/>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15" name="Google Shape;115;p17"/>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b="-269" l="6390" r="-6389" t="270"/>
          <a:stretch/>
        </p:blipFill>
        <p:spPr>
          <a:xfrm>
            <a:off x="5666830" y="2"/>
            <a:ext cx="6970244" cy="6858000"/>
          </a:xfrm>
          <a:prstGeom prst="rect">
            <a:avLst/>
          </a:prstGeom>
          <a:noFill/>
          <a:ln>
            <a:noFill/>
          </a:ln>
        </p:spPr>
      </p:pic>
      <p:sp>
        <p:nvSpPr>
          <p:cNvPr id="121" name="Google Shape;121;p18"/>
          <p:cNvSpPr txBox="1"/>
          <p:nvPr>
            <p:ph type="title"/>
          </p:nvPr>
        </p:nvSpPr>
        <p:spPr>
          <a:xfrm>
            <a:off x="2148928" y="33628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22" name="Google Shape;122;p18"/>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23" name="Google Shape;123;p18"/>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pic>
        <p:nvPicPr>
          <p:cNvPr id="124" name="Google Shape;124;p18"/>
          <p:cNvPicPr preferRelativeResize="0"/>
          <p:nvPr/>
        </p:nvPicPr>
        <p:blipFill rotWithShape="1">
          <a:blip r:embed="rId6">
            <a:alphaModFix/>
          </a:blip>
          <a:srcRect b="0" l="0" r="0" t="0"/>
          <a:stretch/>
        </p:blipFill>
        <p:spPr>
          <a:xfrm>
            <a:off x="2743200" y="2191845"/>
            <a:ext cx="2744026" cy="2744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Imagen que contiene lego, juguete&#10;&#10;Descripción generada automáticamente" id="129" name="Google Shape;129;p19"/>
          <p:cNvPicPr preferRelativeResize="0"/>
          <p:nvPr/>
        </p:nvPicPr>
        <p:blipFill rotWithShape="1">
          <a:blip r:embed="rId3">
            <a:alphaModFix/>
          </a:blip>
          <a:srcRect b="0" l="0" r="0" t="0"/>
          <a:stretch/>
        </p:blipFill>
        <p:spPr>
          <a:xfrm>
            <a:off x="5971354" y="545689"/>
            <a:ext cx="6220645" cy="6220645"/>
          </a:xfrm>
          <a:prstGeom prst="rect">
            <a:avLst/>
          </a:prstGeom>
          <a:noFill/>
          <a:ln>
            <a:noFill/>
          </a:ln>
        </p:spPr>
      </p:pic>
      <p:sp>
        <p:nvSpPr>
          <p:cNvPr id="130" name="Google Shape;130;p19"/>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sp>
        <p:nvSpPr>
          <p:cNvPr id="131" name="Google Shape;131;p19"/>
          <p:cNvSpPr txBox="1"/>
          <p:nvPr>
            <p:ph idx="1" type="body"/>
          </p:nvPr>
        </p:nvSpPr>
        <p:spPr>
          <a:xfrm>
            <a:off x="2058337" y="287322"/>
            <a:ext cx="4037663" cy="6220645"/>
          </a:xfrm>
          <a:prstGeom prst="rect">
            <a:avLst/>
          </a:prstGeom>
          <a:noFill/>
          <a:ln>
            <a:noFill/>
          </a:ln>
        </p:spPr>
        <p:txBody>
          <a:bodyPr anchorCtr="0" anchor="t" bIns="45700" lIns="91425" spcFirstLastPara="1" rIns="91425" wrap="square" tIns="45700">
            <a:normAutofit/>
          </a:bodyPr>
          <a:lstStyle/>
          <a:p>
            <a:pPr indent="0" lvl="0" marL="114300" rtl="0" algn="l">
              <a:lnSpc>
                <a:spcPct val="80000"/>
              </a:lnSpc>
              <a:spcBef>
                <a:spcPts val="1000"/>
              </a:spcBef>
              <a:spcAft>
                <a:spcPts val="0"/>
              </a:spcAft>
              <a:buSzPts val="1800"/>
              <a:buNone/>
            </a:pPr>
            <a:r>
              <a:rPr b="1" lang="es-CL" sz="2800"/>
              <a:t>Modelo de gestión con comunidades</a:t>
            </a:r>
            <a:endParaRPr/>
          </a:p>
          <a:p>
            <a:pPr indent="-228600" lvl="0" marL="457200" rtl="0" algn="l">
              <a:lnSpc>
                <a:spcPct val="80000"/>
              </a:lnSpc>
              <a:spcBef>
                <a:spcPts val="1000"/>
              </a:spcBef>
              <a:spcAft>
                <a:spcPts val="0"/>
              </a:spcAft>
              <a:buClr>
                <a:schemeClr val="dk1"/>
              </a:buClr>
              <a:buSzPts val="1800"/>
              <a:buNone/>
            </a:pPr>
            <a:r>
              <a:t/>
            </a:r>
            <a:endParaRPr sz="2800"/>
          </a:p>
          <a:p>
            <a:pPr indent="-342900" lvl="0" marL="457200" rtl="0" algn="l">
              <a:lnSpc>
                <a:spcPct val="80000"/>
              </a:lnSpc>
              <a:spcBef>
                <a:spcPts val="1000"/>
              </a:spcBef>
              <a:spcAft>
                <a:spcPts val="0"/>
              </a:spcAft>
              <a:buClr>
                <a:schemeClr val="dk1"/>
              </a:buClr>
              <a:buSzPts val="1800"/>
              <a:buChar char="•"/>
            </a:pPr>
            <a:r>
              <a:rPr lang="es-CL" sz="2800"/>
              <a:t>Un modelo de personas, grupos o pueblos organizados,  basado en la participación activa de las comunidades en las ideas y los conceptos; </a:t>
            </a:r>
            <a:endParaRPr/>
          </a:p>
          <a:p>
            <a:pPr indent="-342900" lvl="0" marL="457200" rtl="0" algn="l">
              <a:lnSpc>
                <a:spcPct val="80000"/>
              </a:lnSpc>
              <a:spcBef>
                <a:spcPts val="1000"/>
              </a:spcBef>
              <a:spcAft>
                <a:spcPts val="0"/>
              </a:spcAft>
              <a:buClr>
                <a:schemeClr val="dk1"/>
              </a:buClr>
              <a:buSzPts val="1800"/>
              <a:buChar char="•"/>
            </a:pPr>
            <a:r>
              <a:rPr lang="es-CL" sz="2800"/>
              <a:t>que se multiplican, en archivos que están vivos y conformados por nuestra comunidad. </a:t>
            </a:r>
            <a:endParaRPr/>
          </a:p>
          <a:p>
            <a:pPr indent="-50800" lvl="0" marL="228600" rtl="0" algn="l">
              <a:lnSpc>
                <a:spcPct val="80000"/>
              </a:lnSpc>
              <a:spcBef>
                <a:spcPts val="0"/>
              </a:spcBef>
              <a:spcAft>
                <a:spcPts val="0"/>
              </a:spcAft>
              <a:buClr>
                <a:schemeClr val="dk1"/>
              </a:buClr>
              <a:buSzPts val="2800"/>
              <a:buNone/>
            </a:pPr>
            <a:r>
              <a:t/>
            </a:r>
            <a:endParaRPr/>
          </a:p>
        </p:txBody>
      </p:sp>
      <p:pic>
        <p:nvPicPr>
          <p:cNvPr id="132" name="Google Shape;132;p19"/>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33" name="Google Shape;133;p19"/>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Imagen que contiene dibujo, cuarto&#10;&#10;Descripción generada automáticamente" id="138" name="Google Shape;138;p20"/>
          <p:cNvPicPr preferRelativeResize="0"/>
          <p:nvPr/>
        </p:nvPicPr>
        <p:blipFill rotWithShape="1">
          <a:blip r:embed="rId3">
            <a:alphaModFix/>
          </a:blip>
          <a:srcRect b="0" l="0" r="0" t="0"/>
          <a:stretch/>
        </p:blipFill>
        <p:spPr>
          <a:xfrm>
            <a:off x="6894196" y="1"/>
            <a:ext cx="5297804" cy="6858000"/>
          </a:xfrm>
          <a:prstGeom prst="rect">
            <a:avLst/>
          </a:prstGeom>
          <a:noFill/>
          <a:ln>
            <a:noFill/>
          </a:ln>
        </p:spPr>
      </p:pic>
      <p:sp>
        <p:nvSpPr>
          <p:cNvPr id="139" name="Google Shape;139;p20"/>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sp>
        <p:nvSpPr>
          <p:cNvPr id="140" name="Google Shape;140;p20"/>
          <p:cNvSpPr txBox="1"/>
          <p:nvPr>
            <p:ph idx="1" type="body"/>
          </p:nvPr>
        </p:nvSpPr>
        <p:spPr>
          <a:xfrm>
            <a:off x="2015069" y="471948"/>
            <a:ext cx="4715761" cy="6363249"/>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SzPts val="2800"/>
              <a:buNone/>
            </a:pPr>
            <a:r>
              <a:rPr lang="es-CL" sz="3600"/>
              <a:t>Un modelo, en el que la financiación de estas propuestas procede de múltiples lugares y fórmulas que vienen amparadas por este nuevo paradigma, en el que todos los implicados en los proyectos deben ser sus gestores y difusores.</a:t>
            </a:r>
            <a:endParaRPr/>
          </a:p>
          <a:p>
            <a:pPr indent="-50800" lvl="0" marL="228600" rtl="0" algn="l">
              <a:lnSpc>
                <a:spcPct val="90000"/>
              </a:lnSpc>
              <a:spcBef>
                <a:spcPts val="0"/>
              </a:spcBef>
              <a:spcAft>
                <a:spcPts val="0"/>
              </a:spcAft>
              <a:buClr>
                <a:schemeClr val="dk1"/>
              </a:buClr>
              <a:buSzPts val="2800"/>
              <a:buNone/>
            </a:pPr>
            <a:r>
              <a:t/>
            </a:r>
            <a:endParaRPr/>
          </a:p>
        </p:txBody>
      </p:sp>
      <p:pic>
        <p:nvPicPr>
          <p:cNvPr id="141" name="Google Shape;141;p20"/>
          <p:cNvPicPr preferRelativeResize="0"/>
          <p:nvPr/>
        </p:nvPicPr>
        <p:blipFill rotWithShape="1">
          <a:blip r:embed="rId4">
            <a:alphaModFix/>
          </a:blip>
          <a:srcRect b="13137" l="23884" r="65194" t="19546"/>
          <a:stretch/>
        </p:blipFill>
        <p:spPr>
          <a:xfrm>
            <a:off x="0" y="0"/>
            <a:ext cx="2068497" cy="6858000"/>
          </a:xfrm>
          <a:prstGeom prst="rect">
            <a:avLst/>
          </a:prstGeom>
          <a:noFill/>
          <a:ln>
            <a:noFill/>
          </a:ln>
        </p:spPr>
      </p:pic>
      <p:pic>
        <p:nvPicPr>
          <p:cNvPr id="142" name="Google Shape;142;p20"/>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2641600" y="365125"/>
            <a:ext cx="87122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br>
              <a:rPr lang="es-CL">
                <a:latin typeface="Arial"/>
                <a:ea typeface="Arial"/>
                <a:cs typeface="Arial"/>
                <a:sym typeface="Arial"/>
              </a:rPr>
            </a:br>
            <a:endParaRPr i="1">
              <a:latin typeface="Arial"/>
              <a:ea typeface="Arial"/>
              <a:cs typeface="Arial"/>
              <a:sym typeface="Arial"/>
            </a:endParaRPr>
          </a:p>
        </p:txBody>
      </p:sp>
      <p:pic>
        <p:nvPicPr>
          <p:cNvPr id="148" name="Google Shape;148;p21"/>
          <p:cNvPicPr preferRelativeResize="0"/>
          <p:nvPr/>
        </p:nvPicPr>
        <p:blipFill rotWithShape="1">
          <a:blip r:embed="rId3">
            <a:alphaModFix/>
          </a:blip>
          <a:srcRect b="13137" l="23884" r="65194" t="19546"/>
          <a:stretch/>
        </p:blipFill>
        <p:spPr>
          <a:xfrm>
            <a:off x="0" y="0"/>
            <a:ext cx="2068497" cy="6858000"/>
          </a:xfrm>
          <a:prstGeom prst="rect">
            <a:avLst/>
          </a:prstGeom>
          <a:noFill/>
          <a:ln>
            <a:noFill/>
          </a:ln>
        </p:spPr>
      </p:pic>
      <p:pic>
        <p:nvPicPr>
          <p:cNvPr id="149" name="Google Shape;149;p21"/>
          <p:cNvPicPr preferRelativeResize="0"/>
          <p:nvPr/>
        </p:nvPicPr>
        <p:blipFill rotWithShape="1">
          <a:blip r:embed="rId4">
            <a:alphaModFix/>
          </a:blip>
          <a:srcRect b="0" l="0" r="0" t="0"/>
          <a:stretch/>
        </p:blipFill>
        <p:spPr>
          <a:xfrm>
            <a:off x="3863907" y="1752598"/>
            <a:ext cx="6807201" cy="5105401"/>
          </a:xfrm>
          <a:prstGeom prst="rect">
            <a:avLst/>
          </a:prstGeom>
          <a:noFill/>
          <a:ln>
            <a:noFill/>
          </a:ln>
        </p:spPr>
      </p:pic>
      <p:pic>
        <p:nvPicPr>
          <p:cNvPr id="150" name="Google Shape;150;p21"/>
          <p:cNvPicPr preferRelativeResize="0"/>
          <p:nvPr/>
        </p:nvPicPr>
        <p:blipFill rotWithShape="1">
          <a:blip r:embed="rId5">
            <a:alphaModFix/>
          </a:blip>
          <a:srcRect b="0" l="0" r="0" t="0"/>
          <a:stretch/>
        </p:blipFill>
        <p:spPr>
          <a:xfrm>
            <a:off x="10346506" y="218958"/>
            <a:ext cx="1633825" cy="780109"/>
          </a:xfrm>
          <a:prstGeom prst="rect">
            <a:avLst/>
          </a:prstGeom>
          <a:noFill/>
          <a:ln>
            <a:noFill/>
          </a:ln>
        </p:spPr>
      </p:pic>
      <p:sp>
        <p:nvSpPr>
          <p:cNvPr id="151" name="Google Shape;151;p21"/>
          <p:cNvSpPr txBox="1"/>
          <p:nvPr/>
        </p:nvSpPr>
        <p:spPr>
          <a:xfrm>
            <a:off x="2966203" y="959692"/>
            <a:ext cx="6807200" cy="17543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600"/>
              <a:buFont typeface="Arial"/>
              <a:buNone/>
            </a:pPr>
            <a:r>
              <a:rPr b="0" i="0" lang="es-CL" sz="3600" u="none" cap="none" strike="noStrike">
                <a:solidFill>
                  <a:srgbClr val="000000"/>
                </a:solidFill>
                <a:latin typeface="Arial"/>
                <a:ea typeface="Arial"/>
                <a:cs typeface="Arial"/>
                <a:sym typeface="Arial"/>
              </a:rPr>
              <a:t>DISYUNTIVAS QUE DEBEMOS ENFRENTAR EN NUESTRO SECTOR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2020-12-18T19:47:57Z</dcterms:created>
  <dc:creator>Kateryn Garzón</dc:creator>
</cp:coreProperties>
</file>